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0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5867400" cy="6858000"/>
            <a:chOff x="0" y="0"/>
            <a:chExt cx="3696" cy="4320"/>
          </a:xfrm>
        </p:grpSpPr>
        <p:sp>
          <p:nvSpPr>
            <p:cNvPr id="5" name="Rectangle 3"/>
            <p:cNvSpPr>
              <a:spLocks noChangeArrowheads="1"/>
            </p:cNvSpPr>
            <p:nvPr/>
          </p:nvSpPr>
          <p:spPr bwMode="auto">
            <a:xfrm>
              <a:off x="0" y="0"/>
              <a:ext cx="2880" cy="4320"/>
            </a:xfrm>
            <a:prstGeom prst="rect">
              <a:avLst/>
            </a:prstGeom>
            <a:solidFill>
              <a:schemeClr val="accent2"/>
            </a:solidFill>
            <a:ln>
              <a:noFill/>
            </a:ln>
            <a:extLst/>
          </p:spPr>
          <p:txBody>
            <a:bodyPr wrap="none"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fontAlgn="base" hangingPunct="1">
                <a:spcBef>
                  <a:spcPct val="0"/>
                </a:spcBef>
                <a:spcAft>
                  <a:spcPct val="0"/>
                </a:spcAft>
                <a:defRPr/>
              </a:pPr>
              <a:endParaRPr kumimoji="1" lang="tr-TR" altLang="tr-TR" smtClean="0">
                <a:solidFill>
                  <a:srgbClr val="003366"/>
                </a:solidFill>
                <a:latin typeface="Times New Roman" panose="02020603050405020304" pitchFamily="18" charset="0"/>
              </a:endParaRPr>
            </a:p>
          </p:txBody>
        </p:sp>
        <p:sp>
          <p:nvSpPr>
            <p:cNvPr id="6" name="AutoShape 4"/>
            <p:cNvSpPr>
              <a:spLocks noChangeArrowheads="1"/>
            </p:cNvSpPr>
            <p:nvPr/>
          </p:nvSpPr>
          <p:spPr bwMode="white">
            <a:xfrm>
              <a:off x="432" y="624"/>
              <a:ext cx="3264" cy="1200"/>
            </a:xfrm>
            <a:prstGeom prst="roundRect">
              <a:avLst>
                <a:gd name="adj" fmla="val 50000"/>
              </a:avLst>
            </a:prstGeom>
            <a:solidFill>
              <a:schemeClr val="bg1"/>
            </a:solidFill>
            <a:ln>
              <a:noFill/>
            </a:ln>
            <a:extLst/>
          </p:spPr>
          <p:txBody>
            <a:bodyPr wrap="none"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fontAlgn="base" hangingPunct="1">
                <a:spcBef>
                  <a:spcPct val="0"/>
                </a:spcBef>
                <a:spcAft>
                  <a:spcPct val="0"/>
                </a:spcAft>
                <a:defRPr/>
              </a:pPr>
              <a:endParaRPr kumimoji="1" lang="tr-TR" altLang="tr-TR" smtClean="0">
                <a:solidFill>
                  <a:srgbClr val="003366"/>
                </a:solidFill>
                <a:latin typeface="Times New Roman" panose="02020603050405020304" pitchFamily="18" charset="0"/>
              </a:endParaRPr>
            </a:p>
          </p:txBody>
        </p:sp>
      </p:grpSp>
      <p:grpSp>
        <p:nvGrpSpPr>
          <p:cNvPr id="7" name="Group 5"/>
          <p:cNvGrpSpPr>
            <a:grpSpLocks/>
          </p:cNvGrpSpPr>
          <p:nvPr/>
        </p:nvGrpSpPr>
        <p:grpSpPr bwMode="auto">
          <a:xfrm>
            <a:off x="3632200" y="4889500"/>
            <a:ext cx="4876800" cy="319088"/>
            <a:chOff x="2288" y="3080"/>
            <a:chExt cx="3072" cy="201"/>
          </a:xfrm>
        </p:grpSpPr>
        <p:sp>
          <p:nvSpPr>
            <p:cNvPr id="8" name="AutoShape 6"/>
            <p:cNvSpPr>
              <a:spLocks noChangeArrowheads="1"/>
            </p:cNvSpPr>
            <p:nvPr/>
          </p:nvSpPr>
          <p:spPr bwMode="auto">
            <a:xfrm flipH="1">
              <a:off x="2288" y="3080"/>
              <a:ext cx="2914" cy="200"/>
            </a:xfrm>
            <a:prstGeom prst="roundRect">
              <a:avLst>
                <a:gd name="adj" fmla="val 0"/>
              </a:avLst>
            </a:prstGeom>
            <a:solidFill>
              <a:schemeClr val="hlink"/>
            </a:solidFill>
            <a:ln>
              <a:noFill/>
            </a:ln>
            <a:extLst/>
          </p:spPr>
          <p:txBody>
            <a:bodyPr wrap="none"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defRPr/>
              </a:pPr>
              <a:endParaRPr lang="tr-TR" altLang="tr-TR" sz="1800" smtClean="0">
                <a:solidFill>
                  <a:srgbClr val="003366"/>
                </a:solidFill>
              </a:endParaRPr>
            </a:p>
          </p:txBody>
        </p:sp>
        <p:sp>
          <p:nvSpPr>
            <p:cNvPr id="9" name="AutoShape 7"/>
            <p:cNvSpPr>
              <a:spLocks noChangeArrowheads="1"/>
            </p:cNvSpPr>
            <p:nvPr/>
          </p:nvSpPr>
          <p:spPr bwMode="auto">
            <a:xfrm>
              <a:off x="5196" y="3080"/>
              <a:ext cx="164" cy="201"/>
            </a:xfrm>
            <a:prstGeom prst="flowChartDelay">
              <a:avLst/>
            </a:prstGeom>
            <a:solidFill>
              <a:schemeClr val="hlink"/>
            </a:solidFill>
            <a:ln>
              <a:noFill/>
            </a:ln>
            <a:extLst/>
          </p:spPr>
          <p:txBody>
            <a:bodyPr wrap="none"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defRPr/>
              </a:pPr>
              <a:endParaRPr lang="tr-TR" altLang="tr-TR" sz="1800" smtClean="0">
                <a:solidFill>
                  <a:srgbClr val="003366"/>
                </a:solidFill>
              </a:endParaRPr>
            </a:p>
          </p:txBody>
        </p:sp>
      </p:grpSp>
      <p:sp>
        <p:nvSpPr>
          <p:cNvPr id="10248" name="Rectangle 8"/>
          <p:cNvSpPr>
            <a:spLocks noGrp="1" noChangeArrowheads="1"/>
          </p:cNvSpPr>
          <p:nvPr>
            <p:ph type="subTitle" idx="1"/>
          </p:nvPr>
        </p:nvSpPr>
        <p:spPr>
          <a:xfrm>
            <a:off x="4673600" y="2927350"/>
            <a:ext cx="4013200" cy="1822450"/>
          </a:xfrm>
        </p:spPr>
        <p:txBody>
          <a:bodyPr anchor="b"/>
          <a:lstStyle>
            <a:lvl1pPr marL="0" indent="0">
              <a:buFont typeface="Wingdings" pitchFamily="2" charset="2"/>
              <a:buNone/>
              <a:defRPr>
                <a:solidFill>
                  <a:schemeClr val="tx2"/>
                </a:solidFill>
              </a:defRPr>
            </a:lvl1pPr>
          </a:lstStyle>
          <a:p>
            <a:r>
              <a:rPr lang="tr-TR"/>
              <a:t>Asıl alt başlık stilini düzenlemek için tıklatın</a:t>
            </a:r>
          </a:p>
        </p:txBody>
      </p:sp>
      <p:sp>
        <p:nvSpPr>
          <p:cNvPr id="10252" name="AutoShape 12"/>
          <p:cNvSpPr>
            <a:spLocks noGrp="1" noChangeArrowheads="1"/>
          </p:cNvSpPr>
          <p:nvPr>
            <p:ph type="ctrTitle" sz="quarter"/>
          </p:nvPr>
        </p:nvSpPr>
        <p:spPr>
          <a:xfrm>
            <a:off x="685800" y="990600"/>
            <a:ext cx="8229600" cy="1905000"/>
          </a:xfrm>
          <a:prstGeom prst="roundRect">
            <a:avLst>
              <a:gd name="adj" fmla="val 50000"/>
            </a:avLst>
          </a:prstGeom>
        </p:spPr>
        <p:txBody>
          <a:bodyPr anchor="ctr"/>
          <a:lstStyle>
            <a:lvl1pPr algn="ctr">
              <a:defRPr>
                <a:solidFill>
                  <a:schemeClr val="tx1"/>
                </a:solidFill>
              </a:defRPr>
            </a:lvl1pPr>
          </a:lstStyle>
          <a:p>
            <a:r>
              <a:rPr lang="tr-TR"/>
              <a:t>Asıl başlık stili için tıklatın</a:t>
            </a:r>
          </a:p>
        </p:txBody>
      </p:sp>
      <p:sp>
        <p:nvSpPr>
          <p:cNvPr id="10" name="Rectangle 19"/>
          <p:cNvSpPr>
            <a:spLocks noGrp="1" noChangeArrowheads="1"/>
          </p:cNvSpPr>
          <p:nvPr>
            <p:ph type="dt" sz="quarter" idx="10"/>
          </p:nvPr>
        </p:nvSpPr>
        <p:spPr/>
        <p:txBody>
          <a:bodyPr/>
          <a:lstStyle>
            <a:lvl1pPr>
              <a:defRPr>
                <a:solidFill>
                  <a:schemeClr val="bg1"/>
                </a:solidFill>
              </a:defRPr>
            </a:lvl1pPr>
          </a:lstStyle>
          <a:p>
            <a:pPr>
              <a:defRPr/>
            </a:pPr>
            <a:endParaRPr lang="tr-TR">
              <a:solidFill>
                <a:srgbClr val="FFFFFF"/>
              </a:solidFill>
            </a:endParaRPr>
          </a:p>
        </p:txBody>
      </p:sp>
      <p:sp>
        <p:nvSpPr>
          <p:cNvPr id="11" name="Rectangle 20"/>
          <p:cNvSpPr>
            <a:spLocks noGrp="1" noChangeArrowheads="1"/>
          </p:cNvSpPr>
          <p:nvPr>
            <p:ph type="ftr" sz="quarter" idx="11"/>
          </p:nvPr>
        </p:nvSpPr>
        <p:spPr/>
        <p:txBody>
          <a:bodyPr/>
          <a:lstStyle>
            <a:lvl1pPr algn="r">
              <a:defRPr/>
            </a:lvl1pPr>
          </a:lstStyle>
          <a:p>
            <a:pPr>
              <a:defRPr/>
            </a:pPr>
            <a:endParaRPr lang="tr-TR">
              <a:solidFill>
                <a:srgbClr val="003366"/>
              </a:solidFill>
            </a:endParaRPr>
          </a:p>
        </p:txBody>
      </p:sp>
      <p:sp>
        <p:nvSpPr>
          <p:cNvPr id="12" name="Rectangle 21"/>
          <p:cNvSpPr>
            <a:spLocks noGrp="1" noChangeArrowheads="1"/>
          </p:cNvSpPr>
          <p:nvPr>
            <p:ph type="sldNum" sz="quarter" idx="12"/>
          </p:nvPr>
        </p:nvSpPr>
        <p:spPr>
          <a:xfrm>
            <a:off x="76200" y="6248400"/>
            <a:ext cx="587375" cy="488950"/>
          </a:xfrm>
        </p:spPr>
        <p:txBody>
          <a:bodyPr anchorCtr="0"/>
          <a:lstStyle>
            <a:lvl1pPr>
              <a:defRPr/>
            </a:lvl1pPr>
          </a:lstStyle>
          <a:p>
            <a:fld id="{0C69093E-BF73-4187-9AB7-D819486E03C7}" type="slidenum">
              <a:rPr lang="tr-TR" altLang="tr-TR">
                <a:solidFill>
                  <a:srgbClr val="FFFFFF"/>
                </a:solidFill>
              </a:rPr>
              <a:pPr/>
              <a:t>‹#›</a:t>
            </a:fld>
            <a:endParaRPr lang="tr-TR" altLang="tr-TR">
              <a:solidFill>
                <a:srgbClr val="FFFFFF"/>
              </a:solidFill>
            </a:endParaRPr>
          </a:p>
        </p:txBody>
      </p:sp>
    </p:spTree>
    <p:extLst>
      <p:ext uri="{BB962C8B-B14F-4D97-AF65-F5344CB8AC3E}">
        <p14:creationId xmlns:p14="http://schemas.microsoft.com/office/powerpoint/2010/main" val="14972712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11"/>
          <p:cNvSpPr>
            <a:spLocks noGrp="1" noChangeArrowheads="1"/>
          </p:cNvSpPr>
          <p:nvPr>
            <p:ph type="dt" sz="half" idx="10"/>
          </p:nvPr>
        </p:nvSpPr>
        <p:spPr>
          <a:ln/>
        </p:spPr>
        <p:txBody>
          <a:bodyPr/>
          <a:lstStyle>
            <a:lvl1pPr>
              <a:defRPr/>
            </a:lvl1pPr>
          </a:lstStyle>
          <a:p>
            <a:pPr>
              <a:defRPr/>
            </a:pPr>
            <a:endParaRPr lang="tr-TR">
              <a:solidFill>
                <a:srgbClr val="003366"/>
              </a:solidFill>
            </a:endParaRPr>
          </a:p>
        </p:txBody>
      </p:sp>
      <p:sp>
        <p:nvSpPr>
          <p:cNvPr id="5" name="Rectangle 12"/>
          <p:cNvSpPr>
            <a:spLocks noGrp="1" noChangeArrowheads="1"/>
          </p:cNvSpPr>
          <p:nvPr>
            <p:ph type="ftr" sz="quarter" idx="11"/>
          </p:nvPr>
        </p:nvSpPr>
        <p:spPr>
          <a:ln/>
        </p:spPr>
        <p:txBody>
          <a:bodyPr/>
          <a:lstStyle>
            <a:lvl1pPr>
              <a:defRPr/>
            </a:lvl1pPr>
          </a:lstStyle>
          <a:p>
            <a:pPr>
              <a:defRPr/>
            </a:pPr>
            <a:endParaRPr lang="tr-TR">
              <a:solidFill>
                <a:srgbClr val="003366"/>
              </a:solidFill>
            </a:endParaRPr>
          </a:p>
        </p:txBody>
      </p:sp>
      <p:sp>
        <p:nvSpPr>
          <p:cNvPr id="6" name="Rectangle 13"/>
          <p:cNvSpPr>
            <a:spLocks noGrp="1" noChangeArrowheads="1"/>
          </p:cNvSpPr>
          <p:nvPr>
            <p:ph type="sldNum" sz="quarter" idx="12"/>
          </p:nvPr>
        </p:nvSpPr>
        <p:spPr>
          <a:ln/>
        </p:spPr>
        <p:txBody>
          <a:bodyPr/>
          <a:lstStyle>
            <a:lvl1pPr>
              <a:defRPr/>
            </a:lvl1pPr>
          </a:lstStyle>
          <a:p>
            <a:fld id="{E1F4417C-8FC7-4DD1-9D01-C039F4690C54}" type="slidenum">
              <a:rPr lang="tr-TR" altLang="tr-TR">
                <a:solidFill>
                  <a:srgbClr val="FFFFFF"/>
                </a:solidFill>
              </a:rPr>
              <a:pPr/>
              <a:t>‹#›</a:t>
            </a:fld>
            <a:endParaRPr lang="tr-TR" altLang="tr-TR">
              <a:solidFill>
                <a:srgbClr val="FFFFFF"/>
              </a:solidFill>
            </a:endParaRPr>
          </a:p>
        </p:txBody>
      </p:sp>
    </p:spTree>
    <p:extLst>
      <p:ext uri="{BB962C8B-B14F-4D97-AF65-F5344CB8AC3E}">
        <p14:creationId xmlns:p14="http://schemas.microsoft.com/office/powerpoint/2010/main" val="29002774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11"/>
          <p:cNvSpPr>
            <a:spLocks noGrp="1" noChangeArrowheads="1"/>
          </p:cNvSpPr>
          <p:nvPr>
            <p:ph type="dt" sz="half" idx="10"/>
          </p:nvPr>
        </p:nvSpPr>
        <p:spPr>
          <a:ln/>
        </p:spPr>
        <p:txBody>
          <a:bodyPr/>
          <a:lstStyle>
            <a:lvl1pPr>
              <a:defRPr/>
            </a:lvl1pPr>
          </a:lstStyle>
          <a:p>
            <a:pPr>
              <a:defRPr/>
            </a:pPr>
            <a:endParaRPr lang="tr-TR">
              <a:solidFill>
                <a:srgbClr val="003366"/>
              </a:solidFill>
            </a:endParaRPr>
          </a:p>
        </p:txBody>
      </p:sp>
      <p:sp>
        <p:nvSpPr>
          <p:cNvPr id="5" name="Rectangle 12"/>
          <p:cNvSpPr>
            <a:spLocks noGrp="1" noChangeArrowheads="1"/>
          </p:cNvSpPr>
          <p:nvPr>
            <p:ph type="ftr" sz="quarter" idx="11"/>
          </p:nvPr>
        </p:nvSpPr>
        <p:spPr>
          <a:ln/>
        </p:spPr>
        <p:txBody>
          <a:bodyPr/>
          <a:lstStyle>
            <a:lvl1pPr>
              <a:defRPr/>
            </a:lvl1pPr>
          </a:lstStyle>
          <a:p>
            <a:pPr>
              <a:defRPr/>
            </a:pPr>
            <a:endParaRPr lang="tr-TR">
              <a:solidFill>
                <a:srgbClr val="003366"/>
              </a:solidFill>
            </a:endParaRPr>
          </a:p>
        </p:txBody>
      </p:sp>
      <p:sp>
        <p:nvSpPr>
          <p:cNvPr id="6" name="Rectangle 13"/>
          <p:cNvSpPr>
            <a:spLocks noGrp="1" noChangeArrowheads="1"/>
          </p:cNvSpPr>
          <p:nvPr>
            <p:ph type="sldNum" sz="quarter" idx="12"/>
          </p:nvPr>
        </p:nvSpPr>
        <p:spPr>
          <a:ln/>
        </p:spPr>
        <p:txBody>
          <a:bodyPr/>
          <a:lstStyle>
            <a:lvl1pPr>
              <a:defRPr/>
            </a:lvl1pPr>
          </a:lstStyle>
          <a:p>
            <a:fld id="{22CFCD41-723A-46B6-AD70-2987777A2B6D}" type="slidenum">
              <a:rPr lang="tr-TR" altLang="tr-TR">
                <a:solidFill>
                  <a:srgbClr val="FFFFFF"/>
                </a:solidFill>
              </a:rPr>
              <a:pPr/>
              <a:t>‹#›</a:t>
            </a:fld>
            <a:endParaRPr lang="tr-TR" altLang="tr-TR">
              <a:solidFill>
                <a:srgbClr val="FFFFFF"/>
              </a:solidFill>
            </a:endParaRPr>
          </a:p>
        </p:txBody>
      </p:sp>
    </p:spTree>
    <p:extLst>
      <p:ext uri="{BB962C8B-B14F-4D97-AF65-F5344CB8AC3E}">
        <p14:creationId xmlns:p14="http://schemas.microsoft.com/office/powerpoint/2010/main" val="1261275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838200" y="2362200"/>
            <a:ext cx="3770313" cy="3724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760913" y="2362200"/>
            <a:ext cx="3770312" cy="3724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11"/>
          <p:cNvSpPr>
            <a:spLocks noGrp="1" noChangeArrowheads="1"/>
          </p:cNvSpPr>
          <p:nvPr>
            <p:ph type="dt" sz="half" idx="10"/>
          </p:nvPr>
        </p:nvSpPr>
        <p:spPr>
          <a:ln/>
        </p:spPr>
        <p:txBody>
          <a:bodyPr/>
          <a:lstStyle>
            <a:lvl1pPr>
              <a:defRPr/>
            </a:lvl1pPr>
          </a:lstStyle>
          <a:p>
            <a:pPr>
              <a:defRPr/>
            </a:pPr>
            <a:endParaRPr lang="tr-TR">
              <a:solidFill>
                <a:srgbClr val="003366"/>
              </a:solidFill>
            </a:endParaRPr>
          </a:p>
        </p:txBody>
      </p:sp>
      <p:sp>
        <p:nvSpPr>
          <p:cNvPr id="6" name="Rectangle 12"/>
          <p:cNvSpPr>
            <a:spLocks noGrp="1" noChangeArrowheads="1"/>
          </p:cNvSpPr>
          <p:nvPr>
            <p:ph type="ftr" sz="quarter" idx="11"/>
          </p:nvPr>
        </p:nvSpPr>
        <p:spPr>
          <a:ln/>
        </p:spPr>
        <p:txBody>
          <a:bodyPr/>
          <a:lstStyle>
            <a:lvl1pPr>
              <a:defRPr/>
            </a:lvl1pPr>
          </a:lstStyle>
          <a:p>
            <a:pPr>
              <a:defRPr/>
            </a:pPr>
            <a:endParaRPr lang="tr-TR">
              <a:solidFill>
                <a:srgbClr val="003366"/>
              </a:solidFill>
            </a:endParaRPr>
          </a:p>
        </p:txBody>
      </p:sp>
      <p:sp>
        <p:nvSpPr>
          <p:cNvPr id="7" name="Rectangle 13"/>
          <p:cNvSpPr>
            <a:spLocks noGrp="1" noChangeArrowheads="1"/>
          </p:cNvSpPr>
          <p:nvPr>
            <p:ph type="sldNum" sz="quarter" idx="12"/>
          </p:nvPr>
        </p:nvSpPr>
        <p:spPr>
          <a:ln/>
        </p:spPr>
        <p:txBody>
          <a:bodyPr/>
          <a:lstStyle>
            <a:lvl1pPr>
              <a:defRPr/>
            </a:lvl1pPr>
          </a:lstStyle>
          <a:p>
            <a:fld id="{6288184B-E8EB-4475-9BEB-F9E52AB726EB}" type="slidenum">
              <a:rPr lang="tr-TR" altLang="tr-TR">
                <a:solidFill>
                  <a:srgbClr val="FFFFFF"/>
                </a:solidFill>
              </a:rPr>
              <a:pPr/>
              <a:t>‹#›</a:t>
            </a:fld>
            <a:endParaRPr lang="tr-TR" altLang="tr-TR">
              <a:solidFill>
                <a:srgbClr val="FFFFFF"/>
              </a:solidFill>
            </a:endParaRPr>
          </a:p>
        </p:txBody>
      </p:sp>
    </p:spTree>
    <p:extLst>
      <p:ext uri="{BB962C8B-B14F-4D97-AF65-F5344CB8AC3E}">
        <p14:creationId xmlns:p14="http://schemas.microsoft.com/office/powerpoint/2010/main" val="18870665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11"/>
          <p:cNvSpPr>
            <a:spLocks noGrp="1" noChangeArrowheads="1"/>
          </p:cNvSpPr>
          <p:nvPr>
            <p:ph type="dt" sz="half" idx="10"/>
          </p:nvPr>
        </p:nvSpPr>
        <p:spPr>
          <a:ln/>
        </p:spPr>
        <p:txBody>
          <a:bodyPr/>
          <a:lstStyle>
            <a:lvl1pPr>
              <a:defRPr/>
            </a:lvl1pPr>
          </a:lstStyle>
          <a:p>
            <a:pPr>
              <a:defRPr/>
            </a:pPr>
            <a:endParaRPr lang="tr-TR">
              <a:solidFill>
                <a:srgbClr val="003366"/>
              </a:solidFill>
            </a:endParaRPr>
          </a:p>
        </p:txBody>
      </p:sp>
      <p:sp>
        <p:nvSpPr>
          <p:cNvPr id="8" name="Rectangle 12"/>
          <p:cNvSpPr>
            <a:spLocks noGrp="1" noChangeArrowheads="1"/>
          </p:cNvSpPr>
          <p:nvPr>
            <p:ph type="ftr" sz="quarter" idx="11"/>
          </p:nvPr>
        </p:nvSpPr>
        <p:spPr>
          <a:ln/>
        </p:spPr>
        <p:txBody>
          <a:bodyPr/>
          <a:lstStyle>
            <a:lvl1pPr>
              <a:defRPr/>
            </a:lvl1pPr>
          </a:lstStyle>
          <a:p>
            <a:pPr>
              <a:defRPr/>
            </a:pPr>
            <a:endParaRPr lang="tr-TR">
              <a:solidFill>
                <a:srgbClr val="003366"/>
              </a:solidFill>
            </a:endParaRPr>
          </a:p>
        </p:txBody>
      </p:sp>
      <p:sp>
        <p:nvSpPr>
          <p:cNvPr id="9" name="Rectangle 13"/>
          <p:cNvSpPr>
            <a:spLocks noGrp="1" noChangeArrowheads="1"/>
          </p:cNvSpPr>
          <p:nvPr>
            <p:ph type="sldNum" sz="quarter" idx="12"/>
          </p:nvPr>
        </p:nvSpPr>
        <p:spPr>
          <a:ln/>
        </p:spPr>
        <p:txBody>
          <a:bodyPr/>
          <a:lstStyle>
            <a:lvl1pPr>
              <a:defRPr/>
            </a:lvl1pPr>
          </a:lstStyle>
          <a:p>
            <a:fld id="{198F1B67-4ABE-4016-BB9B-CC8A4A5B0C5E}" type="slidenum">
              <a:rPr lang="tr-TR" altLang="tr-TR">
                <a:solidFill>
                  <a:srgbClr val="FFFFFF"/>
                </a:solidFill>
              </a:rPr>
              <a:pPr/>
              <a:t>‹#›</a:t>
            </a:fld>
            <a:endParaRPr lang="tr-TR" altLang="tr-TR">
              <a:solidFill>
                <a:srgbClr val="FFFFFF"/>
              </a:solidFill>
            </a:endParaRPr>
          </a:p>
        </p:txBody>
      </p:sp>
    </p:spTree>
    <p:extLst>
      <p:ext uri="{BB962C8B-B14F-4D97-AF65-F5344CB8AC3E}">
        <p14:creationId xmlns:p14="http://schemas.microsoft.com/office/powerpoint/2010/main" val="35198257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Rectangle 11"/>
          <p:cNvSpPr>
            <a:spLocks noGrp="1" noChangeArrowheads="1"/>
          </p:cNvSpPr>
          <p:nvPr>
            <p:ph type="dt" sz="half" idx="10"/>
          </p:nvPr>
        </p:nvSpPr>
        <p:spPr>
          <a:ln/>
        </p:spPr>
        <p:txBody>
          <a:bodyPr/>
          <a:lstStyle>
            <a:lvl1pPr>
              <a:defRPr/>
            </a:lvl1pPr>
          </a:lstStyle>
          <a:p>
            <a:pPr>
              <a:defRPr/>
            </a:pPr>
            <a:endParaRPr lang="tr-TR">
              <a:solidFill>
                <a:srgbClr val="003366"/>
              </a:solidFill>
            </a:endParaRPr>
          </a:p>
        </p:txBody>
      </p:sp>
      <p:sp>
        <p:nvSpPr>
          <p:cNvPr id="4" name="Rectangle 12"/>
          <p:cNvSpPr>
            <a:spLocks noGrp="1" noChangeArrowheads="1"/>
          </p:cNvSpPr>
          <p:nvPr>
            <p:ph type="ftr" sz="quarter" idx="11"/>
          </p:nvPr>
        </p:nvSpPr>
        <p:spPr>
          <a:ln/>
        </p:spPr>
        <p:txBody>
          <a:bodyPr/>
          <a:lstStyle>
            <a:lvl1pPr>
              <a:defRPr/>
            </a:lvl1pPr>
          </a:lstStyle>
          <a:p>
            <a:pPr>
              <a:defRPr/>
            </a:pPr>
            <a:endParaRPr lang="tr-TR">
              <a:solidFill>
                <a:srgbClr val="003366"/>
              </a:solidFill>
            </a:endParaRPr>
          </a:p>
        </p:txBody>
      </p:sp>
      <p:sp>
        <p:nvSpPr>
          <p:cNvPr id="5" name="Rectangle 13"/>
          <p:cNvSpPr>
            <a:spLocks noGrp="1" noChangeArrowheads="1"/>
          </p:cNvSpPr>
          <p:nvPr>
            <p:ph type="sldNum" sz="quarter" idx="12"/>
          </p:nvPr>
        </p:nvSpPr>
        <p:spPr>
          <a:ln/>
        </p:spPr>
        <p:txBody>
          <a:bodyPr/>
          <a:lstStyle>
            <a:lvl1pPr>
              <a:defRPr/>
            </a:lvl1pPr>
          </a:lstStyle>
          <a:p>
            <a:fld id="{0779B694-B3FD-4BEF-875F-83464D13AF6A}" type="slidenum">
              <a:rPr lang="tr-TR" altLang="tr-TR">
                <a:solidFill>
                  <a:srgbClr val="FFFFFF"/>
                </a:solidFill>
              </a:rPr>
              <a:pPr/>
              <a:t>‹#›</a:t>
            </a:fld>
            <a:endParaRPr lang="tr-TR" altLang="tr-TR">
              <a:solidFill>
                <a:srgbClr val="FFFFFF"/>
              </a:solidFill>
            </a:endParaRPr>
          </a:p>
        </p:txBody>
      </p:sp>
    </p:spTree>
    <p:extLst>
      <p:ext uri="{BB962C8B-B14F-4D97-AF65-F5344CB8AC3E}">
        <p14:creationId xmlns:p14="http://schemas.microsoft.com/office/powerpoint/2010/main" val="34177158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tr-TR">
              <a:solidFill>
                <a:srgbClr val="003366"/>
              </a:solidFill>
            </a:endParaRPr>
          </a:p>
        </p:txBody>
      </p:sp>
      <p:sp>
        <p:nvSpPr>
          <p:cNvPr id="3" name="Rectangle 12"/>
          <p:cNvSpPr>
            <a:spLocks noGrp="1" noChangeArrowheads="1"/>
          </p:cNvSpPr>
          <p:nvPr>
            <p:ph type="ftr" sz="quarter" idx="11"/>
          </p:nvPr>
        </p:nvSpPr>
        <p:spPr>
          <a:ln/>
        </p:spPr>
        <p:txBody>
          <a:bodyPr/>
          <a:lstStyle>
            <a:lvl1pPr>
              <a:defRPr/>
            </a:lvl1pPr>
          </a:lstStyle>
          <a:p>
            <a:pPr>
              <a:defRPr/>
            </a:pPr>
            <a:endParaRPr lang="tr-TR">
              <a:solidFill>
                <a:srgbClr val="003366"/>
              </a:solidFill>
            </a:endParaRPr>
          </a:p>
        </p:txBody>
      </p:sp>
      <p:sp>
        <p:nvSpPr>
          <p:cNvPr id="4" name="Rectangle 13"/>
          <p:cNvSpPr>
            <a:spLocks noGrp="1" noChangeArrowheads="1"/>
          </p:cNvSpPr>
          <p:nvPr>
            <p:ph type="sldNum" sz="quarter" idx="12"/>
          </p:nvPr>
        </p:nvSpPr>
        <p:spPr>
          <a:ln/>
        </p:spPr>
        <p:txBody>
          <a:bodyPr/>
          <a:lstStyle>
            <a:lvl1pPr>
              <a:defRPr/>
            </a:lvl1pPr>
          </a:lstStyle>
          <a:p>
            <a:fld id="{53639FD4-3FF8-4798-87B7-9B4C7E246969}" type="slidenum">
              <a:rPr lang="tr-TR" altLang="tr-TR">
                <a:solidFill>
                  <a:srgbClr val="FFFFFF"/>
                </a:solidFill>
              </a:rPr>
              <a:pPr/>
              <a:t>‹#›</a:t>
            </a:fld>
            <a:endParaRPr lang="tr-TR" altLang="tr-TR">
              <a:solidFill>
                <a:srgbClr val="FFFFFF"/>
              </a:solidFill>
            </a:endParaRPr>
          </a:p>
        </p:txBody>
      </p:sp>
    </p:spTree>
    <p:extLst>
      <p:ext uri="{BB962C8B-B14F-4D97-AF65-F5344CB8AC3E}">
        <p14:creationId xmlns:p14="http://schemas.microsoft.com/office/powerpoint/2010/main" val="23883496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11"/>
          <p:cNvSpPr>
            <a:spLocks noGrp="1" noChangeArrowheads="1"/>
          </p:cNvSpPr>
          <p:nvPr>
            <p:ph type="dt" sz="half" idx="10"/>
          </p:nvPr>
        </p:nvSpPr>
        <p:spPr>
          <a:ln/>
        </p:spPr>
        <p:txBody>
          <a:bodyPr/>
          <a:lstStyle>
            <a:lvl1pPr>
              <a:defRPr/>
            </a:lvl1pPr>
          </a:lstStyle>
          <a:p>
            <a:pPr>
              <a:defRPr/>
            </a:pPr>
            <a:endParaRPr lang="tr-TR">
              <a:solidFill>
                <a:srgbClr val="003366"/>
              </a:solidFill>
            </a:endParaRPr>
          </a:p>
        </p:txBody>
      </p:sp>
      <p:sp>
        <p:nvSpPr>
          <p:cNvPr id="6" name="Rectangle 12"/>
          <p:cNvSpPr>
            <a:spLocks noGrp="1" noChangeArrowheads="1"/>
          </p:cNvSpPr>
          <p:nvPr>
            <p:ph type="ftr" sz="quarter" idx="11"/>
          </p:nvPr>
        </p:nvSpPr>
        <p:spPr>
          <a:ln/>
        </p:spPr>
        <p:txBody>
          <a:bodyPr/>
          <a:lstStyle>
            <a:lvl1pPr>
              <a:defRPr/>
            </a:lvl1pPr>
          </a:lstStyle>
          <a:p>
            <a:pPr>
              <a:defRPr/>
            </a:pPr>
            <a:endParaRPr lang="tr-TR">
              <a:solidFill>
                <a:srgbClr val="003366"/>
              </a:solidFill>
            </a:endParaRPr>
          </a:p>
        </p:txBody>
      </p:sp>
      <p:sp>
        <p:nvSpPr>
          <p:cNvPr id="7" name="Rectangle 13"/>
          <p:cNvSpPr>
            <a:spLocks noGrp="1" noChangeArrowheads="1"/>
          </p:cNvSpPr>
          <p:nvPr>
            <p:ph type="sldNum" sz="quarter" idx="12"/>
          </p:nvPr>
        </p:nvSpPr>
        <p:spPr>
          <a:ln/>
        </p:spPr>
        <p:txBody>
          <a:bodyPr/>
          <a:lstStyle>
            <a:lvl1pPr>
              <a:defRPr/>
            </a:lvl1pPr>
          </a:lstStyle>
          <a:p>
            <a:fld id="{6414C1F3-A06A-4918-9047-FA0B0E17A515}" type="slidenum">
              <a:rPr lang="tr-TR" altLang="tr-TR">
                <a:solidFill>
                  <a:srgbClr val="FFFFFF"/>
                </a:solidFill>
              </a:rPr>
              <a:pPr/>
              <a:t>‹#›</a:t>
            </a:fld>
            <a:endParaRPr lang="tr-TR" altLang="tr-TR">
              <a:solidFill>
                <a:srgbClr val="FFFFFF"/>
              </a:solidFill>
            </a:endParaRPr>
          </a:p>
        </p:txBody>
      </p:sp>
    </p:spTree>
    <p:extLst>
      <p:ext uri="{BB962C8B-B14F-4D97-AF65-F5344CB8AC3E}">
        <p14:creationId xmlns:p14="http://schemas.microsoft.com/office/powerpoint/2010/main" val="1432343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11"/>
          <p:cNvSpPr>
            <a:spLocks noGrp="1" noChangeArrowheads="1"/>
          </p:cNvSpPr>
          <p:nvPr>
            <p:ph type="dt" sz="half" idx="10"/>
          </p:nvPr>
        </p:nvSpPr>
        <p:spPr>
          <a:ln/>
        </p:spPr>
        <p:txBody>
          <a:bodyPr/>
          <a:lstStyle>
            <a:lvl1pPr>
              <a:defRPr/>
            </a:lvl1pPr>
          </a:lstStyle>
          <a:p>
            <a:pPr>
              <a:defRPr/>
            </a:pPr>
            <a:endParaRPr lang="tr-TR">
              <a:solidFill>
                <a:srgbClr val="003366"/>
              </a:solidFill>
            </a:endParaRPr>
          </a:p>
        </p:txBody>
      </p:sp>
      <p:sp>
        <p:nvSpPr>
          <p:cNvPr id="6" name="Rectangle 12"/>
          <p:cNvSpPr>
            <a:spLocks noGrp="1" noChangeArrowheads="1"/>
          </p:cNvSpPr>
          <p:nvPr>
            <p:ph type="ftr" sz="quarter" idx="11"/>
          </p:nvPr>
        </p:nvSpPr>
        <p:spPr>
          <a:ln/>
        </p:spPr>
        <p:txBody>
          <a:bodyPr/>
          <a:lstStyle>
            <a:lvl1pPr>
              <a:defRPr/>
            </a:lvl1pPr>
          </a:lstStyle>
          <a:p>
            <a:pPr>
              <a:defRPr/>
            </a:pPr>
            <a:endParaRPr lang="tr-TR">
              <a:solidFill>
                <a:srgbClr val="003366"/>
              </a:solidFill>
            </a:endParaRPr>
          </a:p>
        </p:txBody>
      </p:sp>
      <p:sp>
        <p:nvSpPr>
          <p:cNvPr id="7" name="Rectangle 13"/>
          <p:cNvSpPr>
            <a:spLocks noGrp="1" noChangeArrowheads="1"/>
          </p:cNvSpPr>
          <p:nvPr>
            <p:ph type="sldNum" sz="quarter" idx="12"/>
          </p:nvPr>
        </p:nvSpPr>
        <p:spPr>
          <a:ln/>
        </p:spPr>
        <p:txBody>
          <a:bodyPr/>
          <a:lstStyle>
            <a:lvl1pPr>
              <a:defRPr/>
            </a:lvl1pPr>
          </a:lstStyle>
          <a:p>
            <a:fld id="{F2BF27EA-BA8C-4F22-A6E8-619DDF35871A}" type="slidenum">
              <a:rPr lang="tr-TR" altLang="tr-TR">
                <a:solidFill>
                  <a:srgbClr val="FFFFFF"/>
                </a:solidFill>
              </a:rPr>
              <a:pPr/>
              <a:t>‹#›</a:t>
            </a:fld>
            <a:endParaRPr lang="tr-TR" altLang="tr-TR">
              <a:solidFill>
                <a:srgbClr val="FFFFFF"/>
              </a:solidFill>
            </a:endParaRPr>
          </a:p>
        </p:txBody>
      </p:sp>
    </p:spTree>
    <p:extLst>
      <p:ext uri="{BB962C8B-B14F-4D97-AF65-F5344CB8AC3E}">
        <p14:creationId xmlns:p14="http://schemas.microsoft.com/office/powerpoint/2010/main" val="29354834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11"/>
          <p:cNvSpPr>
            <a:spLocks noGrp="1" noChangeArrowheads="1"/>
          </p:cNvSpPr>
          <p:nvPr>
            <p:ph type="dt" sz="half" idx="10"/>
          </p:nvPr>
        </p:nvSpPr>
        <p:spPr>
          <a:ln/>
        </p:spPr>
        <p:txBody>
          <a:bodyPr/>
          <a:lstStyle>
            <a:lvl1pPr>
              <a:defRPr/>
            </a:lvl1pPr>
          </a:lstStyle>
          <a:p>
            <a:pPr>
              <a:defRPr/>
            </a:pPr>
            <a:endParaRPr lang="tr-TR">
              <a:solidFill>
                <a:srgbClr val="003366"/>
              </a:solidFill>
            </a:endParaRPr>
          </a:p>
        </p:txBody>
      </p:sp>
      <p:sp>
        <p:nvSpPr>
          <p:cNvPr id="5" name="Rectangle 12"/>
          <p:cNvSpPr>
            <a:spLocks noGrp="1" noChangeArrowheads="1"/>
          </p:cNvSpPr>
          <p:nvPr>
            <p:ph type="ftr" sz="quarter" idx="11"/>
          </p:nvPr>
        </p:nvSpPr>
        <p:spPr>
          <a:ln/>
        </p:spPr>
        <p:txBody>
          <a:bodyPr/>
          <a:lstStyle>
            <a:lvl1pPr>
              <a:defRPr/>
            </a:lvl1pPr>
          </a:lstStyle>
          <a:p>
            <a:pPr>
              <a:defRPr/>
            </a:pPr>
            <a:endParaRPr lang="tr-TR">
              <a:solidFill>
                <a:srgbClr val="003366"/>
              </a:solidFill>
            </a:endParaRPr>
          </a:p>
        </p:txBody>
      </p:sp>
      <p:sp>
        <p:nvSpPr>
          <p:cNvPr id="6" name="Rectangle 13"/>
          <p:cNvSpPr>
            <a:spLocks noGrp="1" noChangeArrowheads="1"/>
          </p:cNvSpPr>
          <p:nvPr>
            <p:ph type="sldNum" sz="quarter" idx="12"/>
          </p:nvPr>
        </p:nvSpPr>
        <p:spPr>
          <a:ln/>
        </p:spPr>
        <p:txBody>
          <a:bodyPr/>
          <a:lstStyle>
            <a:lvl1pPr>
              <a:defRPr/>
            </a:lvl1pPr>
          </a:lstStyle>
          <a:p>
            <a:fld id="{F0A85993-CF9C-4332-B6CE-6BF1355D31C2}" type="slidenum">
              <a:rPr lang="tr-TR" altLang="tr-TR">
                <a:solidFill>
                  <a:srgbClr val="FFFFFF"/>
                </a:solidFill>
              </a:rPr>
              <a:pPr/>
              <a:t>‹#›</a:t>
            </a:fld>
            <a:endParaRPr lang="tr-TR" altLang="tr-TR">
              <a:solidFill>
                <a:srgbClr val="FFFFFF"/>
              </a:solidFill>
            </a:endParaRPr>
          </a:p>
        </p:txBody>
      </p:sp>
    </p:spTree>
    <p:extLst>
      <p:ext uri="{BB962C8B-B14F-4D97-AF65-F5344CB8AC3E}">
        <p14:creationId xmlns:p14="http://schemas.microsoft.com/office/powerpoint/2010/main" val="34894915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705600" y="762000"/>
            <a:ext cx="1981200" cy="532447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762000" y="762000"/>
            <a:ext cx="5791200" cy="532447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11"/>
          <p:cNvSpPr>
            <a:spLocks noGrp="1" noChangeArrowheads="1"/>
          </p:cNvSpPr>
          <p:nvPr>
            <p:ph type="dt" sz="half" idx="10"/>
          </p:nvPr>
        </p:nvSpPr>
        <p:spPr>
          <a:ln/>
        </p:spPr>
        <p:txBody>
          <a:bodyPr/>
          <a:lstStyle>
            <a:lvl1pPr>
              <a:defRPr/>
            </a:lvl1pPr>
          </a:lstStyle>
          <a:p>
            <a:pPr>
              <a:defRPr/>
            </a:pPr>
            <a:endParaRPr lang="tr-TR">
              <a:solidFill>
                <a:srgbClr val="003366"/>
              </a:solidFill>
            </a:endParaRPr>
          </a:p>
        </p:txBody>
      </p:sp>
      <p:sp>
        <p:nvSpPr>
          <p:cNvPr id="5" name="Rectangle 12"/>
          <p:cNvSpPr>
            <a:spLocks noGrp="1" noChangeArrowheads="1"/>
          </p:cNvSpPr>
          <p:nvPr>
            <p:ph type="ftr" sz="quarter" idx="11"/>
          </p:nvPr>
        </p:nvSpPr>
        <p:spPr>
          <a:ln/>
        </p:spPr>
        <p:txBody>
          <a:bodyPr/>
          <a:lstStyle>
            <a:lvl1pPr>
              <a:defRPr/>
            </a:lvl1pPr>
          </a:lstStyle>
          <a:p>
            <a:pPr>
              <a:defRPr/>
            </a:pPr>
            <a:endParaRPr lang="tr-TR">
              <a:solidFill>
                <a:srgbClr val="003366"/>
              </a:solidFill>
            </a:endParaRPr>
          </a:p>
        </p:txBody>
      </p:sp>
      <p:sp>
        <p:nvSpPr>
          <p:cNvPr id="6" name="Rectangle 13"/>
          <p:cNvSpPr>
            <a:spLocks noGrp="1" noChangeArrowheads="1"/>
          </p:cNvSpPr>
          <p:nvPr>
            <p:ph type="sldNum" sz="quarter" idx="12"/>
          </p:nvPr>
        </p:nvSpPr>
        <p:spPr>
          <a:ln/>
        </p:spPr>
        <p:txBody>
          <a:bodyPr/>
          <a:lstStyle>
            <a:lvl1pPr>
              <a:defRPr/>
            </a:lvl1pPr>
          </a:lstStyle>
          <a:p>
            <a:fld id="{A412C4EA-126F-4BFF-8584-6F13699E3B49}" type="slidenum">
              <a:rPr lang="tr-TR" altLang="tr-TR">
                <a:solidFill>
                  <a:srgbClr val="FFFFFF"/>
                </a:solidFill>
              </a:rPr>
              <a:pPr/>
              <a:t>‹#›</a:t>
            </a:fld>
            <a:endParaRPr lang="tr-TR" altLang="tr-TR">
              <a:solidFill>
                <a:srgbClr val="FFFFFF"/>
              </a:solidFill>
            </a:endParaRPr>
          </a:p>
        </p:txBody>
      </p:sp>
    </p:spTree>
    <p:extLst>
      <p:ext uri="{BB962C8B-B14F-4D97-AF65-F5344CB8AC3E}">
        <p14:creationId xmlns:p14="http://schemas.microsoft.com/office/powerpoint/2010/main" val="1195773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03.03.2020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7620000" cy="6858000"/>
            <a:chOff x="0" y="0"/>
            <a:chExt cx="4800" cy="4320"/>
          </a:xfrm>
        </p:grpSpPr>
        <p:grpSp>
          <p:nvGrpSpPr>
            <p:cNvPr id="1032" name="Group 3"/>
            <p:cNvGrpSpPr>
              <a:grpSpLocks/>
            </p:cNvGrpSpPr>
            <p:nvPr userDrawn="1"/>
          </p:nvGrpSpPr>
          <p:grpSpPr bwMode="auto">
            <a:xfrm>
              <a:off x="0" y="0"/>
              <a:ext cx="2016" cy="4320"/>
              <a:chOff x="0" y="0"/>
              <a:chExt cx="2016" cy="4320"/>
            </a:xfrm>
          </p:grpSpPr>
          <p:sp>
            <p:nvSpPr>
              <p:cNvPr id="1036" name="Rectangle 4"/>
              <p:cNvSpPr>
                <a:spLocks noChangeArrowheads="1"/>
              </p:cNvSpPr>
              <p:nvPr userDrawn="1"/>
            </p:nvSpPr>
            <p:spPr bwMode="auto">
              <a:xfrm>
                <a:off x="0" y="0"/>
                <a:ext cx="480" cy="4320"/>
              </a:xfrm>
              <a:prstGeom prst="rect">
                <a:avLst/>
              </a:prstGeom>
              <a:solidFill>
                <a:schemeClr val="accent2"/>
              </a:solidFill>
              <a:ln>
                <a:noFill/>
              </a:ln>
              <a:extLst/>
            </p:spPr>
            <p:txBody>
              <a:bodyPr wrap="none"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defRPr/>
                </a:pPr>
                <a:endParaRPr lang="tr-TR" altLang="tr-TR" sz="1800" smtClean="0">
                  <a:solidFill>
                    <a:srgbClr val="003366"/>
                  </a:solidFill>
                </a:endParaRPr>
              </a:p>
            </p:txBody>
          </p:sp>
          <p:sp>
            <p:nvSpPr>
              <p:cNvPr id="1037" name="Freeform 5"/>
              <p:cNvSpPr>
                <a:spLocks/>
              </p:cNvSpPr>
              <p:nvPr userDrawn="1"/>
            </p:nvSpPr>
            <p:spPr bwMode="auto">
              <a:xfrm>
                <a:off x="288" y="0"/>
                <a:ext cx="1728" cy="735"/>
              </a:xfrm>
              <a:custGeom>
                <a:avLst/>
                <a:gdLst>
                  <a:gd name="T0" fmla="*/ 1728 w 1728"/>
                  <a:gd name="T1" fmla="*/ 0 h 735"/>
                  <a:gd name="T2" fmla="*/ 1728 w 1728"/>
                  <a:gd name="T3" fmla="*/ 480 h 735"/>
                  <a:gd name="T4" fmla="*/ 380 w 1728"/>
                  <a:gd name="T5" fmla="*/ 482 h 735"/>
                  <a:gd name="T6" fmla="*/ 354 w 1728"/>
                  <a:gd name="T7" fmla="*/ 480 h 735"/>
                  <a:gd name="T8" fmla="*/ 308 w 1728"/>
                  <a:gd name="T9" fmla="*/ 489 h 735"/>
                  <a:gd name="T10" fmla="*/ 246 w 1728"/>
                  <a:gd name="T11" fmla="*/ 531 h 735"/>
                  <a:gd name="T12" fmla="*/ 206 w 1728"/>
                  <a:gd name="T13" fmla="*/ 597 h 735"/>
                  <a:gd name="T14" fmla="*/ 192 w 1728"/>
                  <a:gd name="T15" fmla="*/ 666 h 735"/>
                  <a:gd name="T16" fmla="*/ 192 w 1728"/>
                  <a:gd name="T17" fmla="*/ 735 h 735"/>
                  <a:gd name="T18" fmla="*/ 0 w 1728"/>
                  <a:gd name="T19" fmla="*/ 735 h 735"/>
                  <a:gd name="T20" fmla="*/ 0 w 1728"/>
                  <a:gd name="T21" fmla="*/ 480 h 735"/>
                  <a:gd name="T22" fmla="*/ 0 w 1728"/>
                  <a:gd name="T23" fmla="*/ 0 h 735"/>
                  <a:gd name="T24" fmla="*/ 1728 w 1728"/>
                  <a:gd name="T25" fmla="*/ 0 h 7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728" h="735">
                    <a:moveTo>
                      <a:pt x="1728" y="0"/>
                    </a:moveTo>
                    <a:lnTo>
                      <a:pt x="1728" y="480"/>
                    </a:lnTo>
                    <a:lnTo>
                      <a:pt x="380" y="482"/>
                    </a:lnTo>
                    <a:lnTo>
                      <a:pt x="354" y="480"/>
                    </a:lnTo>
                    <a:lnTo>
                      <a:pt x="308" y="489"/>
                    </a:lnTo>
                    <a:cubicBezTo>
                      <a:pt x="290" y="498"/>
                      <a:pt x="263" y="513"/>
                      <a:pt x="246" y="531"/>
                    </a:cubicBezTo>
                    <a:cubicBezTo>
                      <a:pt x="229" y="549"/>
                      <a:pt x="215" y="574"/>
                      <a:pt x="206" y="597"/>
                    </a:cubicBezTo>
                    <a:cubicBezTo>
                      <a:pt x="197" y="620"/>
                      <a:pt x="194" y="643"/>
                      <a:pt x="192" y="666"/>
                    </a:cubicBezTo>
                    <a:lnTo>
                      <a:pt x="192" y="735"/>
                    </a:lnTo>
                    <a:lnTo>
                      <a:pt x="0" y="735"/>
                    </a:lnTo>
                    <a:lnTo>
                      <a:pt x="0" y="480"/>
                    </a:lnTo>
                    <a:lnTo>
                      <a:pt x="0" y="0"/>
                    </a:lnTo>
                    <a:lnTo>
                      <a:pt x="1728" y="0"/>
                    </a:lnTo>
                    <a:close/>
                  </a:path>
                </a:pathLst>
              </a:custGeom>
              <a:solidFill>
                <a:schemeClr val="accent2"/>
              </a:solidFill>
              <a:ln>
                <a:noFill/>
              </a:ln>
              <a:extLst>
                <a:ext uri="{91240B29-F687-4F45-9708-019B960494DF}">
                  <a14:hiddenLine xmlns:a14="http://schemas.microsoft.com/office/drawing/2010/main" w="9525" cap="flat" cmpd="sng">
                    <a:solidFill>
                      <a:srgbClr val="000000"/>
                    </a:solidFill>
                    <a:prstDash val="solid"/>
                    <a:miter lim="800000"/>
                    <a:headEnd type="none" w="med" len="med"/>
                    <a:tailEnd type="none" w="med" len="med"/>
                  </a14:hiddenLine>
                </a:ext>
              </a:extLst>
            </p:spPr>
            <p:txBody>
              <a:bodyPr wrap="none"/>
              <a:lstStyle/>
              <a:p>
                <a:pPr eaLnBrk="0" fontAlgn="base" hangingPunct="0">
                  <a:spcBef>
                    <a:spcPct val="0"/>
                  </a:spcBef>
                  <a:spcAft>
                    <a:spcPct val="0"/>
                  </a:spcAft>
                </a:pPr>
                <a:endParaRPr lang="tr-TR" smtClean="0">
                  <a:solidFill>
                    <a:srgbClr val="003366"/>
                  </a:solidFill>
                  <a:ea typeface="ＭＳ Ｐゴシック" pitchFamily="34" charset="-128"/>
                </a:endParaRPr>
              </a:p>
            </p:txBody>
          </p:sp>
        </p:grpSp>
        <p:grpSp>
          <p:nvGrpSpPr>
            <p:cNvPr id="1033" name="Group 6"/>
            <p:cNvGrpSpPr>
              <a:grpSpLocks/>
            </p:cNvGrpSpPr>
            <p:nvPr/>
          </p:nvGrpSpPr>
          <p:grpSpPr bwMode="auto">
            <a:xfrm>
              <a:off x="144" y="1248"/>
              <a:ext cx="4656" cy="201"/>
              <a:chOff x="144" y="1248"/>
              <a:chExt cx="4656" cy="201"/>
            </a:xfrm>
          </p:grpSpPr>
          <p:sp>
            <p:nvSpPr>
              <p:cNvPr id="1034" name="AutoShape 7"/>
              <p:cNvSpPr>
                <a:spLocks noChangeArrowheads="1"/>
              </p:cNvSpPr>
              <p:nvPr/>
            </p:nvSpPr>
            <p:spPr bwMode="auto">
              <a:xfrm>
                <a:off x="384" y="1248"/>
                <a:ext cx="4416" cy="200"/>
              </a:xfrm>
              <a:prstGeom prst="roundRect">
                <a:avLst>
                  <a:gd name="adj" fmla="val 0"/>
                </a:avLst>
              </a:prstGeom>
              <a:solidFill>
                <a:schemeClr val="hlink"/>
              </a:solidFill>
              <a:ln>
                <a:noFill/>
              </a:ln>
              <a:extLst/>
            </p:spPr>
            <p:txBody>
              <a:bodyPr wrap="none"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defRPr/>
                </a:pPr>
                <a:endParaRPr lang="tr-TR" altLang="tr-TR" sz="1800" smtClean="0">
                  <a:solidFill>
                    <a:srgbClr val="003366"/>
                  </a:solidFill>
                </a:endParaRPr>
              </a:p>
            </p:txBody>
          </p:sp>
          <p:sp>
            <p:nvSpPr>
              <p:cNvPr id="1035" name="AutoShape 8"/>
              <p:cNvSpPr>
                <a:spLocks noChangeArrowheads="1"/>
              </p:cNvSpPr>
              <p:nvPr/>
            </p:nvSpPr>
            <p:spPr bwMode="auto">
              <a:xfrm flipH="1">
                <a:off x="144" y="1248"/>
                <a:ext cx="248" cy="201"/>
              </a:xfrm>
              <a:prstGeom prst="flowChartDelay">
                <a:avLst/>
              </a:prstGeom>
              <a:solidFill>
                <a:schemeClr val="hlink"/>
              </a:solidFill>
              <a:ln>
                <a:noFill/>
              </a:ln>
              <a:extLst/>
            </p:spPr>
            <p:txBody>
              <a:bodyPr wrap="none"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fontAlgn="base" hangingPunct="1">
                  <a:spcBef>
                    <a:spcPct val="0"/>
                  </a:spcBef>
                  <a:spcAft>
                    <a:spcPct val="0"/>
                  </a:spcAft>
                  <a:defRPr/>
                </a:pPr>
                <a:endParaRPr lang="tr-TR" altLang="tr-TR" sz="1800" smtClean="0">
                  <a:solidFill>
                    <a:srgbClr val="003366"/>
                  </a:solidFill>
                </a:endParaRPr>
              </a:p>
            </p:txBody>
          </p:sp>
        </p:grpSp>
      </p:grpSp>
      <p:sp>
        <p:nvSpPr>
          <p:cNvPr id="1027" name="AutoShape 9"/>
          <p:cNvSpPr>
            <a:spLocks noGrp="1" noChangeArrowheads="1"/>
          </p:cNvSpPr>
          <p:nvPr>
            <p:ph type="title"/>
          </p:nvPr>
        </p:nvSpPr>
        <p:spPr bwMode="auto">
          <a:xfrm>
            <a:off x="762000" y="762000"/>
            <a:ext cx="7924800" cy="1143000"/>
          </a:xfrm>
          <a:prstGeom prst="roundRect">
            <a:avLst>
              <a:gd name="adj" fmla="val 21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b" anchorCtr="0" compatLnSpc="1">
            <a:prstTxWarp prst="textNoShape">
              <a:avLst/>
            </a:prstTxWarp>
          </a:bodyPr>
          <a:lstStyle/>
          <a:p>
            <a:pPr lvl="0"/>
            <a:r>
              <a:rPr lang="tr-TR" altLang="tr-TR" smtClean="0"/>
              <a:t>Asıl başlık stili için tıklatın</a:t>
            </a:r>
          </a:p>
        </p:txBody>
      </p:sp>
      <p:sp>
        <p:nvSpPr>
          <p:cNvPr id="1028" name="Rectangle 10"/>
          <p:cNvSpPr>
            <a:spLocks noGrp="1" noChangeArrowheads="1"/>
          </p:cNvSpPr>
          <p:nvPr>
            <p:ph type="body" idx="1"/>
          </p:nvPr>
        </p:nvSpPr>
        <p:spPr bwMode="auto">
          <a:xfrm>
            <a:off x="838200" y="2362200"/>
            <a:ext cx="7693025" cy="372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9227" name="Rectangle 11"/>
          <p:cNvSpPr>
            <a:spLocks noGrp="1" noChangeArrowheads="1"/>
          </p:cNvSpPr>
          <p:nvPr>
            <p:ph type="dt" sz="half" idx="2"/>
          </p:nvPr>
        </p:nvSpPr>
        <p:spPr bwMode="auto">
          <a:xfrm>
            <a:off x="2438400" y="6248400"/>
            <a:ext cx="2130425" cy="4746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latin typeface="Arial" charset="0"/>
                <a:ea typeface="+mn-ea"/>
                <a:cs typeface="Arial" charset="0"/>
              </a:defRPr>
            </a:lvl1pPr>
          </a:lstStyle>
          <a:p>
            <a:pPr fontAlgn="base">
              <a:spcBef>
                <a:spcPct val="0"/>
              </a:spcBef>
              <a:spcAft>
                <a:spcPct val="0"/>
              </a:spcAft>
              <a:defRPr/>
            </a:pPr>
            <a:endParaRPr lang="tr-TR">
              <a:solidFill>
                <a:srgbClr val="003366"/>
              </a:solidFill>
            </a:endParaRPr>
          </a:p>
        </p:txBody>
      </p:sp>
      <p:sp>
        <p:nvSpPr>
          <p:cNvPr id="9228" name="Rectangle 12"/>
          <p:cNvSpPr>
            <a:spLocks noGrp="1" noChangeArrowheads="1"/>
          </p:cNvSpPr>
          <p:nvPr>
            <p:ph type="ftr" sz="quarter" idx="3"/>
          </p:nvPr>
        </p:nvSpPr>
        <p:spPr bwMode="auto">
          <a:xfrm>
            <a:off x="5791200" y="6248400"/>
            <a:ext cx="2897188" cy="4746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latin typeface="Arial" charset="0"/>
                <a:ea typeface="+mn-ea"/>
                <a:cs typeface="Arial" charset="0"/>
              </a:defRPr>
            </a:lvl1pPr>
          </a:lstStyle>
          <a:p>
            <a:pPr fontAlgn="base">
              <a:spcBef>
                <a:spcPct val="0"/>
              </a:spcBef>
              <a:spcAft>
                <a:spcPct val="0"/>
              </a:spcAft>
              <a:defRPr/>
            </a:pPr>
            <a:endParaRPr lang="tr-TR">
              <a:solidFill>
                <a:srgbClr val="003366"/>
              </a:solidFill>
            </a:endParaRPr>
          </a:p>
        </p:txBody>
      </p:sp>
      <p:sp>
        <p:nvSpPr>
          <p:cNvPr id="9229" name="Rectangle 13"/>
          <p:cNvSpPr>
            <a:spLocks noGrp="1" noChangeArrowheads="1"/>
          </p:cNvSpPr>
          <p:nvPr>
            <p:ph type="sldNum" sz="quarter" idx="4"/>
          </p:nvPr>
        </p:nvSpPr>
        <p:spPr bwMode="auto">
          <a:xfrm>
            <a:off x="84138" y="6242050"/>
            <a:ext cx="587375" cy="488950"/>
          </a:xfrm>
          <a:prstGeom prst="rect">
            <a:avLst/>
          </a:prstGeom>
          <a:noFill/>
          <a:ln w="9525">
            <a:noFill/>
            <a:miter lim="800000"/>
            <a:headEnd/>
            <a:tailEnd/>
          </a:ln>
          <a:effectLst/>
        </p:spPr>
        <p:txBody>
          <a:bodyPr vert="horz" wrap="square" lIns="91440" tIns="45720" rIns="91440" bIns="45720" numCol="1" anchor="b" anchorCtr="1" compatLnSpc="1">
            <a:prstTxWarp prst="textNoShape">
              <a:avLst/>
            </a:prstTxWarp>
          </a:bodyPr>
          <a:lstStyle>
            <a:lvl1pPr eaLnBrk="1" hangingPunct="1">
              <a:defRPr sz="2600" b="1">
                <a:solidFill>
                  <a:schemeClr val="bg1"/>
                </a:solidFill>
              </a:defRPr>
            </a:lvl1pPr>
          </a:lstStyle>
          <a:p>
            <a:pPr fontAlgn="base">
              <a:spcBef>
                <a:spcPct val="0"/>
              </a:spcBef>
              <a:spcAft>
                <a:spcPct val="0"/>
              </a:spcAft>
            </a:pPr>
            <a:fld id="{737DCF71-5987-4EAB-8FBE-7E5802AAB934}" type="slidenum">
              <a:rPr lang="tr-TR" altLang="tr-TR" smtClean="0">
                <a:solidFill>
                  <a:srgbClr val="FFFFFF"/>
                </a:solidFill>
                <a:ea typeface="ＭＳ Ｐゴシック" pitchFamily="34" charset="-128"/>
              </a:rPr>
              <a:pPr fontAlgn="base">
                <a:spcBef>
                  <a:spcPct val="0"/>
                </a:spcBef>
                <a:spcAft>
                  <a:spcPct val="0"/>
                </a:spcAft>
              </a:pPr>
              <a:t>‹#›</a:t>
            </a:fld>
            <a:endParaRPr lang="tr-TR" altLang="tr-TR" smtClean="0">
              <a:solidFill>
                <a:srgbClr val="FFFFFF"/>
              </a:solidFill>
              <a:ea typeface="ＭＳ Ｐゴシック" pitchFamily="34" charset="-128"/>
            </a:endParaRPr>
          </a:p>
        </p:txBody>
      </p:sp>
    </p:spTree>
    <p:extLst>
      <p:ext uri="{BB962C8B-B14F-4D97-AF65-F5344CB8AC3E}">
        <p14:creationId xmlns:p14="http://schemas.microsoft.com/office/powerpoint/2010/main" val="622385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lnSpc>
          <a:spcPct val="90000"/>
        </a:lnSpc>
        <a:spcBef>
          <a:spcPct val="0"/>
        </a:spcBef>
        <a:spcAft>
          <a:spcPct val="0"/>
        </a:spcAft>
        <a:defRPr sz="3600" b="1">
          <a:solidFill>
            <a:schemeClr val="tx2"/>
          </a:solidFill>
          <a:latin typeface="+mj-lt"/>
          <a:ea typeface="ＭＳ Ｐゴシック" pitchFamily="34" charset="-128"/>
          <a:cs typeface="+mj-cs"/>
        </a:defRPr>
      </a:lvl1pPr>
      <a:lvl2pPr algn="l" rtl="0" eaLnBrk="0" fontAlgn="base" hangingPunct="0">
        <a:lnSpc>
          <a:spcPct val="90000"/>
        </a:lnSpc>
        <a:spcBef>
          <a:spcPct val="0"/>
        </a:spcBef>
        <a:spcAft>
          <a:spcPct val="0"/>
        </a:spcAft>
        <a:defRPr sz="3600" b="1">
          <a:solidFill>
            <a:schemeClr val="tx2"/>
          </a:solidFill>
          <a:latin typeface="Arial" charset="0"/>
          <a:ea typeface="ＭＳ Ｐゴシック" pitchFamily="34" charset="-128"/>
          <a:cs typeface="Arial" charset="0"/>
        </a:defRPr>
      </a:lvl2pPr>
      <a:lvl3pPr algn="l" rtl="0" eaLnBrk="0" fontAlgn="base" hangingPunct="0">
        <a:lnSpc>
          <a:spcPct val="90000"/>
        </a:lnSpc>
        <a:spcBef>
          <a:spcPct val="0"/>
        </a:spcBef>
        <a:spcAft>
          <a:spcPct val="0"/>
        </a:spcAft>
        <a:defRPr sz="3600" b="1">
          <a:solidFill>
            <a:schemeClr val="tx2"/>
          </a:solidFill>
          <a:latin typeface="Arial" charset="0"/>
          <a:ea typeface="ＭＳ Ｐゴシック" pitchFamily="34" charset="-128"/>
          <a:cs typeface="Arial" charset="0"/>
        </a:defRPr>
      </a:lvl3pPr>
      <a:lvl4pPr algn="l" rtl="0" eaLnBrk="0" fontAlgn="base" hangingPunct="0">
        <a:lnSpc>
          <a:spcPct val="90000"/>
        </a:lnSpc>
        <a:spcBef>
          <a:spcPct val="0"/>
        </a:spcBef>
        <a:spcAft>
          <a:spcPct val="0"/>
        </a:spcAft>
        <a:defRPr sz="3600" b="1">
          <a:solidFill>
            <a:schemeClr val="tx2"/>
          </a:solidFill>
          <a:latin typeface="Arial" charset="0"/>
          <a:ea typeface="ＭＳ Ｐゴシック" pitchFamily="34" charset="-128"/>
          <a:cs typeface="Arial" charset="0"/>
        </a:defRPr>
      </a:lvl4pPr>
      <a:lvl5pPr algn="l" rtl="0" eaLnBrk="0" fontAlgn="base" hangingPunct="0">
        <a:lnSpc>
          <a:spcPct val="90000"/>
        </a:lnSpc>
        <a:spcBef>
          <a:spcPct val="0"/>
        </a:spcBef>
        <a:spcAft>
          <a:spcPct val="0"/>
        </a:spcAft>
        <a:defRPr sz="3600" b="1">
          <a:solidFill>
            <a:schemeClr val="tx2"/>
          </a:solidFill>
          <a:latin typeface="Arial" charset="0"/>
          <a:ea typeface="ＭＳ Ｐゴシック" pitchFamily="34" charset="-128"/>
          <a:cs typeface="Arial" charset="0"/>
        </a:defRPr>
      </a:lvl5pPr>
      <a:lvl6pPr marL="457200" algn="l" rtl="0" fontAlgn="base">
        <a:lnSpc>
          <a:spcPct val="90000"/>
        </a:lnSpc>
        <a:spcBef>
          <a:spcPct val="0"/>
        </a:spcBef>
        <a:spcAft>
          <a:spcPct val="0"/>
        </a:spcAft>
        <a:defRPr sz="3600" b="1">
          <a:solidFill>
            <a:schemeClr val="tx2"/>
          </a:solidFill>
          <a:latin typeface="Arial" charset="0"/>
          <a:cs typeface="Arial" charset="0"/>
        </a:defRPr>
      </a:lvl6pPr>
      <a:lvl7pPr marL="914400" algn="l" rtl="0" fontAlgn="base">
        <a:lnSpc>
          <a:spcPct val="90000"/>
        </a:lnSpc>
        <a:spcBef>
          <a:spcPct val="0"/>
        </a:spcBef>
        <a:spcAft>
          <a:spcPct val="0"/>
        </a:spcAft>
        <a:defRPr sz="3600" b="1">
          <a:solidFill>
            <a:schemeClr val="tx2"/>
          </a:solidFill>
          <a:latin typeface="Arial" charset="0"/>
          <a:cs typeface="Arial" charset="0"/>
        </a:defRPr>
      </a:lvl7pPr>
      <a:lvl8pPr marL="1371600" algn="l" rtl="0" fontAlgn="base">
        <a:lnSpc>
          <a:spcPct val="90000"/>
        </a:lnSpc>
        <a:spcBef>
          <a:spcPct val="0"/>
        </a:spcBef>
        <a:spcAft>
          <a:spcPct val="0"/>
        </a:spcAft>
        <a:defRPr sz="3600" b="1">
          <a:solidFill>
            <a:schemeClr val="tx2"/>
          </a:solidFill>
          <a:latin typeface="Arial" charset="0"/>
          <a:cs typeface="Arial" charset="0"/>
        </a:defRPr>
      </a:lvl8pPr>
      <a:lvl9pPr marL="1828800" algn="l" rtl="0" fontAlgn="base">
        <a:lnSpc>
          <a:spcPct val="90000"/>
        </a:lnSpc>
        <a:spcBef>
          <a:spcPct val="0"/>
        </a:spcBef>
        <a:spcAft>
          <a:spcPct val="0"/>
        </a:spcAft>
        <a:defRPr sz="3600" b="1">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lr>
          <a:schemeClr val="tx1"/>
        </a:buClr>
        <a:buSzPct val="75000"/>
        <a:buFont typeface="Wingdings" pitchFamily="2" charset="2"/>
        <a:buChar char="l"/>
        <a:defRPr sz="2800">
          <a:solidFill>
            <a:schemeClr val="tx1"/>
          </a:solidFill>
          <a:latin typeface="+mn-lt"/>
          <a:ea typeface="ＭＳ Ｐゴシック" pitchFamily="34" charset="-128"/>
          <a:cs typeface="+mn-cs"/>
        </a:defRPr>
      </a:lvl1pPr>
      <a:lvl2pPr marL="742950" indent="-285750" algn="l" rtl="0" eaLnBrk="0" fontAlgn="base" hangingPunct="0">
        <a:spcBef>
          <a:spcPct val="20000"/>
        </a:spcBef>
        <a:spcAft>
          <a:spcPct val="0"/>
        </a:spcAft>
        <a:buClr>
          <a:schemeClr val="tx1"/>
        </a:buClr>
        <a:buSzPct val="75000"/>
        <a:buChar char="–"/>
        <a:defRPr sz="2400">
          <a:solidFill>
            <a:schemeClr val="tx1"/>
          </a:solidFill>
          <a:latin typeface="+mn-lt"/>
          <a:ea typeface="Arial" charset="0"/>
          <a:cs typeface="+mn-cs"/>
        </a:defRPr>
      </a:lvl2pPr>
      <a:lvl3pPr marL="1143000" indent="-228600" algn="l" rtl="0" eaLnBrk="0" fontAlgn="base" hangingPunct="0">
        <a:spcBef>
          <a:spcPct val="20000"/>
        </a:spcBef>
        <a:spcAft>
          <a:spcPct val="0"/>
        </a:spcAft>
        <a:buClr>
          <a:schemeClr val="tx1"/>
        </a:buClr>
        <a:buSzPct val="75000"/>
        <a:buFont typeface="Wingdings" pitchFamily="2" charset="2"/>
        <a:buChar char="l"/>
        <a:defRPr sz="2000">
          <a:solidFill>
            <a:schemeClr val="tx1"/>
          </a:solidFill>
          <a:latin typeface="+mn-lt"/>
          <a:ea typeface="Arial" charset="0"/>
          <a:cs typeface="+mn-cs"/>
        </a:defRPr>
      </a:lvl3pPr>
      <a:lvl4pPr marL="1600200" indent="-228600" algn="l" rtl="0" eaLnBrk="0" fontAlgn="base" hangingPunct="0">
        <a:spcBef>
          <a:spcPct val="20000"/>
        </a:spcBef>
        <a:spcAft>
          <a:spcPct val="0"/>
        </a:spcAft>
        <a:buClr>
          <a:schemeClr val="tx1"/>
        </a:buClr>
        <a:buSzPct val="80000"/>
        <a:buChar char="–"/>
        <a:defRPr>
          <a:solidFill>
            <a:schemeClr val="tx1"/>
          </a:solidFill>
          <a:latin typeface="+mn-lt"/>
          <a:ea typeface="Arial" charset="0"/>
          <a:cs typeface="+mn-cs"/>
        </a:defRPr>
      </a:lvl4pPr>
      <a:lvl5pPr marL="2057400" indent="-228600" algn="l" rtl="0" eaLnBrk="0" fontAlgn="base" hangingPunct="0">
        <a:spcBef>
          <a:spcPct val="20000"/>
        </a:spcBef>
        <a:spcAft>
          <a:spcPct val="0"/>
        </a:spcAft>
        <a:buClr>
          <a:schemeClr val="tx1"/>
        </a:buClr>
        <a:buSzPct val="65000"/>
        <a:buFont typeface="Wingdings" pitchFamily="2" charset="2"/>
        <a:buChar char="l"/>
        <a:defRPr>
          <a:solidFill>
            <a:schemeClr val="tx1"/>
          </a:solidFill>
          <a:latin typeface="+mn-lt"/>
          <a:ea typeface="Arial" charset="0"/>
          <a:cs typeface="+mn-cs"/>
        </a:defRPr>
      </a:lvl5pPr>
      <a:lvl6pPr marL="25146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cs typeface="+mn-cs"/>
        </a:defRPr>
      </a:lvl6pPr>
      <a:lvl7pPr marL="29718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cs typeface="+mn-cs"/>
        </a:defRPr>
      </a:lvl7pPr>
      <a:lvl8pPr marL="34290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cs typeface="+mn-cs"/>
        </a:defRPr>
      </a:lvl8pPr>
      <a:lvl9pPr marL="38862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hyperlink" Target="http://en.wikipedia.org/wiki/Main_Page" TargetMode="Externa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AutoShape 2"/>
          <p:cNvSpPr>
            <a:spLocks noGrp="1" noChangeArrowheads="1"/>
          </p:cNvSpPr>
          <p:nvPr>
            <p:ph type="ctrTitle"/>
          </p:nvPr>
        </p:nvSpPr>
        <p:spPr/>
        <p:txBody>
          <a:bodyPr/>
          <a:lstStyle/>
          <a:p>
            <a:pPr eaLnBrk="1" hangingPunct="1"/>
            <a:r>
              <a:rPr lang="tr-TR" altLang="tr-TR" smtClean="0"/>
              <a:t>HEKİM/HASTA İLİŞKİSİ</a:t>
            </a:r>
          </a:p>
        </p:txBody>
      </p:sp>
      <p:sp>
        <p:nvSpPr>
          <p:cNvPr id="3075" name="Rectangle 3"/>
          <p:cNvSpPr>
            <a:spLocks noGrp="1" noChangeArrowheads="1"/>
          </p:cNvSpPr>
          <p:nvPr>
            <p:ph type="subTitle" idx="1"/>
          </p:nvPr>
        </p:nvSpPr>
        <p:spPr/>
        <p:txBody>
          <a:bodyPr/>
          <a:lstStyle/>
          <a:p>
            <a:pPr algn="r" eaLnBrk="1" hangingPunct="1"/>
            <a:r>
              <a:rPr lang="tr-TR" altLang="tr-TR" sz="2400" smtClean="0"/>
              <a:t>İsmail UZUN</a:t>
            </a:r>
          </a:p>
        </p:txBody>
      </p:sp>
    </p:spTree>
    <p:extLst>
      <p:ext uri="{BB962C8B-B14F-4D97-AF65-F5344CB8AC3E}">
        <p14:creationId xmlns:p14="http://schemas.microsoft.com/office/powerpoint/2010/main" val="26100636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Unvan 1"/>
          <p:cNvSpPr>
            <a:spLocks noGrp="1"/>
          </p:cNvSpPr>
          <p:nvPr>
            <p:ph type="title"/>
          </p:nvPr>
        </p:nvSpPr>
        <p:spPr/>
        <p:txBody>
          <a:bodyPr/>
          <a:lstStyle/>
          <a:p>
            <a:endParaRPr lang="tr-TR" altLang="tr-TR" smtClean="0"/>
          </a:p>
        </p:txBody>
      </p:sp>
      <p:sp>
        <p:nvSpPr>
          <p:cNvPr id="4099" name="İçerik Yer Tutucusu 2"/>
          <p:cNvSpPr>
            <a:spLocks noGrp="1"/>
          </p:cNvSpPr>
          <p:nvPr>
            <p:ph idx="1"/>
          </p:nvPr>
        </p:nvSpPr>
        <p:spPr/>
        <p:txBody>
          <a:bodyPr/>
          <a:lstStyle/>
          <a:p>
            <a:r>
              <a:rPr lang="tr-TR" altLang="tr-TR" smtClean="0"/>
              <a:t> İki insan arasındaki ilişkiyi, bu iki insanın</a:t>
            </a:r>
            <a:br>
              <a:rPr lang="tr-TR" altLang="tr-TR" smtClean="0"/>
            </a:br>
            <a:r>
              <a:rPr lang="tr-TR" altLang="tr-TR" smtClean="0"/>
              <a:t>birbirinden talepleri, beklentileri, bunların</a:t>
            </a:r>
            <a:br>
              <a:rPr lang="tr-TR" altLang="tr-TR" smtClean="0"/>
            </a:br>
            <a:r>
              <a:rPr lang="tr-TR" altLang="tr-TR" smtClean="0"/>
              <a:t>gerçekleşip gerçekleşmemesi belirler.</a:t>
            </a:r>
            <a:br>
              <a:rPr lang="tr-TR" altLang="tr-TR" smtClean="0"/>
            </a:br>
            <a:r>
              <a:rPr lang="tr-TR" altLang="tr-TR" smtClean="0"/>
              <a:t> Aslında çok basit rutin içinde fark</a:t>
            </a:r>
            <a:br>
              <a:rPr lang="tr-TR" altLang="tr-TR" smtClean="0"/>
            </a:br>
            <a:r>
              <a:rPr lang="tr-TR" altLang="tr-TR" smtClean="0"/>
              <a:t>edilmeyen, ama hastalarla ilişkilerimizde</a:t>
            </a:r>
            <a:br>
              <a:rPr lang="tr-TR" altLang="tr-TR" smtClean="0"/>
            </a:br>
            <a:r>
              <a:rPr lang="tr-TR" altLang="tr-TR" smtClean="0"/>
              <a:t>çok önemli görülen bazı konular vardır.</a:t>
            </a:r>
            <a:br>
              <a:rPr lang="tr-TR" altLang="tr-TR" smtClean="0"/>
            </a:br>
            <a:endParaRPr lang="tr-TR" altLang="tr-TR" smtClean="0"/>
          </a:p>
        </p:txBody>
      </p:sp>
    </p:spTree>
    <p:extLst>
      <p:ext uri="{BB962C8B-B14F-4D97-AF65-F5344CB8AC3E}">
        <p14:creationId xmlns:p14="http://schemas.microsoft.com/office/powerpoint/2010/main" val="19925471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Unvan 1"/>
          <p:cNvSpPr>
            <a:spLocks noGrp="1"/>
          </p:cNvSpPr>
          <p:nvPr>
            <p:ph type="title"/>
          </p:nvPr>
        </p:nvSpPr>
        <p:spPr/>
        <p:txBody>
          <a:bodyPr/>
          <a:lstStyle/>
          <a:p>
            <a:endParaRPr lang="tr-TR" altLang="tr-TR" smtClean="0"/>
          </a:p>
        </p:txBody>
      </p:sp>
      <p:sp>
        <p:nvSpPr>
          <p:cNvPr id="5123" name="İçerik Yer Tutucusu 2"/>
          <p:cNvSpPr>
            <a:spLocks noGrp="1"/>
          </p:cNvSpPr>
          <p:nvPr>
            <p:ph idx="1"/>
          </p:nvPr>
        </p:nvSpPr>
        <p:spPr/>
        <p:txBody>
          <a:bodyPr/>
          <a:lstStyle/>
          <a:p>
            <a:r>
              <a:rPr lang="tr-TR" altLang="tr-TR" smtClean="0"/>
              <a:t> Aslında hedef hasta memnuniyetidir.</a:t>
            </a:r>
            <a:br>
              <a:rPr lang="tr-TR" altLang="tr-TR" smtClean="0"/>
            </a:br>
            <a:r>
              <a:rPr lang="tr-TR" altLang="tr-TR" smtClean="0"/>
              <a:t> Şöyle düşünebilirsiniz; </a:t>
            </a:r>
            <a:r>
              <a:rPr lang="tr-TR" altLang="en-US" smtClean="0"/>
              <a:t>“</a:t>
            </a:r>
            <a:r>
              <a:rPr lang="tr-TR" altLang="tr-TR" smtClean="0"/>
              <a:t>Bir hekim olarak</a:t>
            </a:r>
            <a:br>
              <a:rPr lang="tr-TR" altLang="tr-TR" smtClean="0"/>
            </a:br>
            <a:r>
              <a:rPr lang="tr-TR" altLang="tr-TR" smtClean="0"/>
              <a:t>benim memnuniyetim önemli, eğer ben</a:t>
            </a:r>
            <a:br>
              <a:rPr lang="tr-TR" altLang="tr-TR" smtClean="0"/>
            </a:br>
            <a:r>
              <a:rPr lang="tr-TR" altLang="tr-TR" smtClean="0"/>
              <a:t>memnunsam, bunu çalışmalarıma ve</a:t>
            </a:r>
            <a:br>
              <a:rPr lang="tr-TR" altLang="tr-TR" smtClean="0"/>
            </a:br>
            <a:r>
              <a:rPr lang="tr-TR" altLang="tr-TR" smtClean="0"/>
              <a:t>hastalarıma yansıtabilirim.</a:t>
            </a:r>
            <a:br>
              <a:rPr lang="tr-TR" altLang="tr-TR" smtClean="0"/>
            </a:br>
            <a:r>
              <a:rPr lang="tr-TR" altLang="tr-TR" smtClean="0"/>
              <a:t> Yani hastaların memnun olması benim</a:t>
            </a:r>
            <a:br>
              <a:rPr lang="tr-TR" altLang="tr-TR" smtClean="0"/>
            </a:br>
            <a:r>
              <a:rPr lang="tr-TR" altLang="tr-TR" smtClean="0"/>
              <a:t>memnun olmama bağlı.</a:t>
            </a:r>
            <a:r>
              <a:rPr lang="tr-TR" altLang="en-US" smtClean="0"/>
              <a:t>”</a:t>
            </a:r>
            <a:r>
              <a:rPr lang="tr-TR" altLang="tr-TR" smtClean="0"/>
              <a:t/>
            </a:r>
            <a:br>
              <a:rPr lang="tr-TR" altLang="tr-TR" smtClean="0"/>
            </a:br>
            <a:endParaRPr lang="tr-TR" altLang="tr-TR" smtClean="0"/>
          </a:p>
        </p:txBody>
      </p:sp>
    </p:spTree>
    <p:extLst>
      <p:ext uri="{BB962C8B-B14F-4D97-AF65-F5344CB8AC3E}">
        <p14:creationId xmlns:p14="http://schemas.microsoft.com/office/powerpoint/2010/main" val="35882406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Unvan 1"/>
          <p:cNvSpPr>
            <a:spLocks noGrp="1"/>
          </p:cNvSpPr>
          <p:nvPr>
            <p:ph type="title"/>
          </p:nvPr>
        </p:nvSpPr>
        <p:spPr/>
        <p:txBody>
          <a:bodyPr/>
          <a:lstStyle/>
          <a:p>
            <a:endParaRPr lang="tr-TR" altLang="tr-TR" smtClean="0"/>
          </a:p>
        </p:txBody>
      </p:sp>
      <p:sp>
        <p:nvSpPr>
          <p:cNvPr id="6147" name="İçerik Yer Tutucusu 2"/>
          <p:cNvSpPr>
            <a:spLocks noGrp="1"/>
          </p:cNvSpPr>
          <p:nvPr>
            <p:ph idx="1"/>
          </p:nvPr>
        </p:nvSpPr>
        <p:spPr>
          <a:xfrm>
            <a:off x="777875" y="2276475"/>
            <a:ext cx="7693025" cy="3724275"/>
          </a:xfrm>
        </p:spPr>
        <p:txBody>
          <a:bodyPr/>
          <a:lstStyle/>
          <a:p>
            <a:r>
              <a:rPr lang="tr-TR" altLang="tr-TR" smtClean="0"/>
              <a:t> Evet haklısınız, bu doğru, ama unutmayınız ki, hastalarınızın sizden memnun olması, hem mesleğinizde hem de özel hayatınızda sizin en önemli itici</a:t>
            </a:r>
            <a:br>
              <a:rPr lang="tr-TR" altLang="tr-TR" smtClean="0"/>
            </a:br>
            <a:r>
              <a:rPr lang="tr-TR" altLang="tr-TR" smtClean="0"/>
              <a:t>gücünüzdür.</a:t>
            </a:r>
            <a:br>
              <a:rPr lang="tr-TR" altLang="tr-TR" smtClean="0"/>
            </a:br>
            <a:r>
              <a:rPr lang="tr-TR" altLang="tr-TR" smtClean="0"/>
              <a:t> Mahkeme kapılarına düşmeniz bir tarafa,</a:t>
            </a:r>
            <a:br>
              <a:rPr lang="tr-TR" altLang="tr-TR" smtClean="0"/>
            </a:br>
            <a:r>
              <a:rPr lang="tr-TR" altLang="tr-TR" smtClean="0"/>
              <a:t>hasta memnuniyeti, sizin için, mesleğinizi</a:t>
            </a:r>
            <a:br>
              <a:rPr lang="tr-TR" altLang="tr-TR" smtClean="0"/>
            </a:br>
            <a:r>
              <a:rPr lang="tr-TR" altLang="tr-TR" smtClean="0"/>
              <a:t>isteyerek yapmanız, mesleğinizde başarılı</a:t>
            </a:r>
            <a:br>
              <a:rPr lang="tr-TR" altLang="tr-TR" smtClean="0"/>
            </a:br>
            <a:r>
              <a:rPr lang="tr-TR" altLang="tr-TR" smtClean="0"/>
              <a:t>olmanız, özel hayatınızda mutlu olmanız ve</a:t>
            </a:r>
            <a:br>
              <a:rPr lang="tr-TR" altLang="tr-TR" smtClean="0"/>
            </a:br>
            <a:r>
              <a:rPr lang="tr-TR" altLang="tr-TR" smtClean="0"/>
              <a:t>daha çok para kazanmanız demektir.</a:t>
            </a:r>
            <a:br>
              <a:rPr lang="tr-TR" altLang="tr-TR" smtClean="0"/>
            </a:br>
            <a:endParaRPr lang="tr-TR" altLang="tr-TR" smtClean="0"/>
          </a:p>
        </p:txBody>
      </p:sp>
    </p:spTree>
    <p:extLst>
      <p:ext uri="{BB962C8B-B14F-4D97-AF65-F5344CB8AC3E}">
        <p14:creationId xmlns:p14="http://schemas.microsoft.com/office/powerpoint/2010/main" val="38589893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Unvan 1"/>
          <p:cNvSpPr>
            <a:spLocks noGrp="1"/>
          </p:cNvSpPr>
          <p:nvPr>
            <p:ph type="title"/>
          </p:nvPr>
        </p:nvSpPr>
        <p:spPr/>
        <p:txBody>
          <a:bodyPr/>
          <a:lstStyle/>
          <a:p>
            <a:endParaRPr lang="tr-TR" altLang="tr-TR" smtClean="0"/>
          </a:p>
        </p:txBody>
      </p:sp>
      <p:sp>
        <p:nvSpPr>
          <p:cNvPr id="7171" name="İçerik Yer Tutucusu 2"/>
          <p:cNvSpPr>
            <a:spLocks noGrp="1"/>
          </p:cNvSpPr>
          <p:nvPr>
            <p:ph idx="1"/>
          </p:nvPr>
        </p:nvSpPr>
        <p:spPr/>
        <p:txBody>
          <a:bodyPr/>
          <a:lstStyle/>
          <a:p>
            <a:r>
              <a:rPr lang="tr-TR" altLang="tr-TR" smtClean="0"/>
              <a:t> Memnuniyet isteklerin karşılanması ile</a:t>
            </a:r>
            <a:br>
              <a:rPr lang="tr-TR" altLang="tr-TR" smtClean="0"/>
            </a:br>
            <a:r>
              <a:rPr lang="tr-TR" altLang="tr-TR" smtClean="0"/>
              <a:t>ilişkili bir şey olduğuna göre isterseniz</a:t>
            </a:r>
            <a:br>
              <a:rPr lang="tr-TR" altLang="tr-TR" smtClean="0"/>
            </a:br>
            <a:r>
              <a:rPr lang="tr-TR" altLang="tr-TR" b="1" smtClean="0"/>
              <a:t>hastalar ne istiyor</a:t>
            </a:r>
            <a:r>
              <a:rPr lang="tr-TR" altLang="tr-TR" smtClean="0"/>
              <a:t>, </a:t>
            </a:r>
            <a:r>
              <a:rPr lang="tr-TR" altLang="tr-TR" b="1" smtClean="0"/>
              <a:t>hekimler ne</a:t>
            </a:r>
            <a:r>
              <a:rPr lang="tr-TR" altLang="tr-TR" smtClean="0"/>
              <a:t/>
            </a:r>
            <a:br>
              <a:rPr lang="tr-TR" altLang="tr-TR" smtClean="0"/>
            </a:br>
            <a:r>
              <a:rPr lang="tr-TR" altLang="tr-TR" b="1" smtClean="0"/>
              <a:t>istiyor</a:t>
            </a:r>
            <a:r>
              <a:rPr lang="tr-TR" altLang="tr-TR" smtClean="0"/>
              <a:t>, çatışma veya ayrışma nerede var</a:t>
            </a:r>
            <a:br>
              <a:rPr lang="tr-TR" altLang="tr-TR" smtClean="0"/>
            </a:br>
            <a:r>
              <a:rPr lang="tr-TR" altLang="tr-TR" smtClean="0"/>
              <a:t>ona bir bakalım.</a:t>
            </a:r>
            <a:br>
              <a:rPr lang="tr-TR" altLang="tr-TR" smtClean="0"/>
            </a:br>
            <a:endParaRPr lang="tr-TR" altLang="tr-TR" smtClean="0"/>
          </a:p>
        </p:txBody>
      </p:sp>
    </p:spTree>
    <p:extLst>
      <p:ext uri="{BB962C8B-B14F-4D97-AF65-F5344CB8AC3E}">
        <p14:creationId xmlns:p14="http://schemas.microsoft.com/office/powerpoint/2010/main" val="15461873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1 Başlık"/>
          <p:cNvSpPr>
            <a:spLocks noGrp="1"/>
          </p:cNvSpPr>
          <p:nvPr>
            <p:ph type="title"/>
          </p:nvPr>
        </p:nvSpPr>
        <p:spPr/>
        <p:txBody>
          <a:bodyPr/>
          <a:lstStyle/>
          <a:p>
            <a:pPr eaLnBrk="1" hangingPunct="1"/>
            <a:r>
              <a:rPr lang="tr-TR" altLang="tr-TR" sz="2800" smtClean="0"/>
              <a:t>Bir hekimin hasta ile doğru ve başarılı bir iletişim kurabilmesi için;</a:t>
            </a:r>
          </a:p>
        </p:txBody>
      </p:sp>
      <p:sp>
        <p:nvSpPr>
          <p:cNvPr id="8195" name="2 İçerik Yer Tutucusu"/>
          <p:cNvSpPr>
            <a:spLocks noGrp="1"/>
          </p:cNvSpPr>
          <p:nvPr>
            <p:ph idx="1"/>
          </p:nvPr>
        </p:nvSpPr>
        <p:spPr>
          <a:xfrm>
            <a:off x="827088" y="2636838"/>
            <a:ext cx="7693025" cy="3724275"/>
          </a:xfrm>
        </p:spPr>
        <p:txBody>
          <a:bodyPr/>
          <a:lstStyle/>
          <a:p>
            <a:pPr eaLnBrk="1" hangingPunct="1"/>
            <a:r>
              <a:rPr lang="tr-TR" altLang="tr-TR" smtClean="0"/>
              <a:t>Genel görünümünün düzgün olması, </a:t>
            </a:r>
          </a:p>
          <a:p>
            <a:pPr eaLnBrk="1" hangingPunct="1"/>
            <a:r>
              <a:rPr lang="tr-TR" altLang="tr-TR" smtClean="0"/>
              <a:t>İlk hitap, selamlama,</a:t>
            </a:r>
          </a:p>
          <a:p>
            <a:pPr eaLnBrk="1" hangingPunct="1"/>
            <a:r>
              <a:rPr lang="tr-TR" altLang="tr-TR" smtClean="0"/>
              <a:t>Hastayla göz teması kurarak konuşma,</a:t>
            </a:r>
          </a:p>
          <a:p>
            <a:pPr eaLnBrk="1" hangingPunct="1"/>
            <a:r>
              <a:rPr lang="tr-TR" altLang="tr-TR" smtClean="0"/>
              <a:t>Yüz ifadesi, Ses tonu, Üslup (Hastanın sosyokültürel durumu, yaşı, duygusal durumu, mental durumuna göre seçilmelidir)</a:t>
            </a:r>
          </a:p>
          <a:p>
            <a:pPr eaLnBrk="1" hangingPunct="1">
              <a:buFont typeface="Wingdings" pitchFamily="2" charset="2"/>
              <a:buNone/>
            </a:pPr>
            <a:endParaRPr lang="tr-TR" altLang="tr-TR" smtClean="0"/>
          </a:p>
        </p:txBody>
      </p:sp>
    </p:spTree>
    <p:extLst>
      <p:ext uri="{BB962C8B-B14F-4D97-AF65-F5344CB8AC3E}">
        <p14:creationId xmlns:p14="http://schemas.microsoft.com/office/powerpoint/2010/main" val="12352763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1 Başlık"/>
          <p:cNvSpPr>
            <a:spLocks noGrp="1"/>
          </p:cNvSpPr>
          <p:nvPr>
            <p:ph type="title"/>
          </p:nvPr>
        </p:nvSpPr>
        <p:spPr/>
        <p:txBody>
          <a:bodyPr/>
          <a:lstStyle/>
          <a:p>
            <a:pPr eaLnBrk="1" hangingPunct="1"/>
            <a:r>
              <a:rPr lang="tr-TR" altLang="tr-TR" smtClean="0"/>
              <a:t>Hastaya ait sorunlar</a:t>
            </a:r>
          </a:p>
        </p:txBody>
      </p:sp>
      <p:sp>
        <p:nvSpPr>
          <p:cNvPr id="9219" name="2 İçerik Yer Tutucusu"/>
          <p:cNvSpPr>
            <a:spLocks noGrp="1"/>
          </p:cNvSpPr>
          <p:nvPr>
            <p:ph idx="1"/>
          </p:nvPr>
        </p:nvSpPr>
        <p:spPr>
          <a:xfrm>
            <a:off x="827088" y="2276475"/>
            <a:ext cx="7693025" cy="3724275"/>
          </a:xfrm>
        </p:spPr>
        <p:txBody>
          <a:bodyPr/>
          <a:lstStyle/>
          <a:p>
            <a:pPr eaLnBrk="1" hangingPunct="1"/>
            <a:r>
              <a:rPr lang="tr-TR" altLang="tr-TR" smtClean="0"/>
              <a:t>İstemeden, planlamadan, zorunlu olarak kurulan bir ilişki olması.</a:t>
            </a:r>
          </a:p>
          <a:p>
            <a:pPr eaLnBrk="1" hangingPunct="1"/>
            <a:r>
              <a:rPr lang="tr-TR" altLang="tr-TR" smtClean="0"/>
              <a:t>Herhangi bir hastalığı olan kişinin ruhsal açıdan da etkilenmiş olması </a:t>
            </a:r>
          </a:p>
          <a:p>
            <a:pPr eaLnBrk="1" hangingPunct="1"/>
            <a:r>
              <a:rPr lang="tr-TR" altLang="tr-TR" smtClean="0"/>
              <a:t>Hastalığı nedeniyle, korku, panik, utangaçlık, hayal kırıklığı içinde olması.</a:t>
            </a:r>
          </a:p>
          <a:p>
            <a:pPr eaLnBrk="1" hangingPunct="1"/>
            <a:r>
              <a:rPr lang="tr-TR" altLang="tr-TR" smtClean="0"/>
              <a:t>Başından geçen olumsuz olaylar nedeniyle, öfke, kızgınlık, hatta düşmanlık duygusu içinde olabilir.</a:t>
            </a:r>
          </a:p>
          <a:p>
            <a:pPr eaLnBrk="1" hangingPunct="1">
              <a:buFont typeface="Wingdings" pitchFamily="2" charset="2"/>
              <a:buNone/>
            </a:pPr>
            <a:endParaRPr lang="tr-TR" altLang="tr-TR" smtClean="0"/>
          </a:p>
        </p:txBody>
      </p:sp>
    </p:spTree>
    <p:extLst>
      <p:ext uri="{BB962C8B-B14F-4D97-AF65-F5344CB8AC3E}">
        <p14:creationId xmlns:p14="http://schemas.microsoft.com/office/powerpoint/2010/main" val="26442621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1 Başlık"/>
          <p:cNvSpPr>
            <a:spLocks noGrp="1"/>
          </p:cNvSpPr>
          <p:nvPr>
            <p:ph type="title"/>
          </p:nvPr>
        </p:nvSpPr>
        <p:spPr/>
        <p:txBody>
          <a:bodyPr/>
          <a:lstStyle/>
          <a:p>
            <a:pPr eaLnBrk="1" hangingPunct="1"/>
            <a:r>
              <a:rPr lang="tr-TR" altLang="tr-TR" smtClean="0"/>
              <a:t>Hekime ait sorunlar</a:t>
            </a:r>
          </a:p>
        </p:txBody>
      </p:sp>
      <p:sp>
        <p:nvSpPr>
          <p:cNvPr id="10243" name="2 İçerik Yer Tutucusu"/>
          <p:cNvSpPr>
            <a:spLocks noGrp="1"/>
          </p:cNvSpPr>
          <p:nvPr>
            <p:ph idx="1"/>
          </p:nvPr>
        </p:nvSpPr>
        <p:spPr/>
        <p:txBody>
          <a:bodyPr/>
          <a:lstStyle/>
          <a:p>
            <a:pPr eaLnBrk="1" hangingPunct="1"/>
            <a:r>
              <a:rPr lang="tr-TR" altLang="tr-TR" smtClean="0"/>
              <a:t>Ağır iş yükü, ağır nöbetler, uyku sorunları, fiziksel ve mental yorgunluk.</a:t>
            </a:r>
          </a:p>
          <a:p>
            <a:pPr eaLnBrk="1" hangingPunct="1"/>
            <a:r>
              <a:rPr lang="tr-TR" altLang="tr-TR" smtClean="0"/>
              <a:t>Olumsuz çalışma koşulları,</a:t>
            </a:r>
          </a:p>
          <a:p>
            <a:pPr eaLnBrk="1" hangingPunct="1"/>
            <a:r>
              <a:rPr lang="tr-TR" altLang="tr-TR" smtClean="0"/>
              <a:t>Hastalanma riski</a:t>
            </a:r>
          </a:p>
          <a:p>
            <a:pPr eaLnBrk="1" hangingPunct="1"/>
            <a:r>
              <a:rPr lang="tr-TR" altLang="tr-TR" smtClean="0"/>
              <a:t>Ücret</a:t>
            </a:r>
          </a:p>
          <a:p>
            <a:pPr eaLnBrk="1" hangingPunct="1"/>
            <a:r>
              <a:rPr lang="tr-TR" altLang="tr-TR" smtClean="0"/>
              <a:t>Özel sorunlar</a:t>
            </a:r>
          </a:p>
        </p:txBody>
      </p:sp>
    </p:spTree>
    <p:extLst>
      <p:ext uri="{BB962C8B-B14F-4D97-AF65-F5344CB8AC3E}">
        <p14:creationId xmlns:p14="http://schemas.microsoft.com/office/powerpoint/2010/main" val="14265671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1 Başlık"/>
          <p:cNvSpPr>
            <a:spLocks noGrp="1"/>
          </p:cNvSpPr>
          <p:nvPr>
            <p:ph type="title"/>
          </p:nvPr>
        </p:nvSpPr>
        <p:spPr/>
        <p:txBody>
          <a:bodyPr/>
          <a:lstStyle/>
          <a:p>
            <a:pPr eaLnBrk="1" hangingPunct="1"/>
            <a:r>
              <a:rPr lang="tr-TR" altLang="tr-TR" smtClean="0"/>
              <a:t>Hastalar ne ister?</a:t>
            </a:r>
          </a:p>
        </p:txBody>
      </p:sp>
      <p:sp>
        <p:nvSpPr>
          <p:cNvPr id="11267" name="2 İçerik Yer Tutucusu"/>
          <p:cNvSpPr>
            <a:spLocks noGrp="1"/>
          </p:cNvSpPr>
          <p:nvPr>
            <p:ph idx="1"/>
          </p:nvPr>
        </p:nvSpPr>
        <p:spPr/>
        <p:txBody>
          <a:bodyPr/>
          <a:lstStyle/>
          <a:p>
            <a:pPr eaLnBrk="1" hangingPunct="1"/>
            <a:r>
              <a:rPr lang="tr-TR" altLang="tr-TR" smtClean="0"/>
              <a:t>Hekimin kendisine yeterli süre ayırmasını ister.</a:t>
            </a:r>
          </a:p>
          <a:p>
            <a:pPr eaLnBrk="1" hangingPunct="1"/>
            <a:r>
              <a:rPr lang="tr-TR" altLang="tr-TR" smtClean="0"/>
              <a:t>Temiz ve çağdaş sağlık tesisi ister.</a:t>
            </a:r>
          </a:p>
          <a:p>
            <a:pPr eaLnBrk="1" hangingPunct="1"/>
            <a:r>
              <a:rPr lang="tr-TR" altLang="tr-TR" smtClean="0"/>
              <a:t>Hekimle arasına parasal konunun girmesini istemez.</a:t>
            </a:r>
          </a:p>
          <a:p>
            <a:pPr eaLnBrk="1" hangingPunct="1"/>
            <a:r>
              <a:rPr lang="tr-TR" altLang="tr-TR" smtClean="0"/>
              <a:t>Tıbbi gelişmeleri izleyen hekim ister.</a:t>
            </a:r>
          </a:p>
          <a:p>
            <a:pPr eaLnBrk="1" hangingPunct="1"/>
            <a:r>
              <a:rPr lang="tr-TR" altLang="tr-TR" smtClean="0"/>
              <a:t>Sevgi, saygı, şefkat ve güvenmek ister.</a:t>
            </a:r>
          </a:p>
          <a:p>
            <a:pPr eaLnBrk="1" hangingPunct="1"/>
            <a:r>
              <a:rPr lang="tr-TR" altLang="tr-TR" smtClean="0"/>
              <a:t>Saatlerce poliklinik kapısında beklemek istemez.</a:t>
            </a:r>
          </a:p>
        </p:txBody>
      </p:sp>
    </p:spTree>
    <p:extLst>
      <p:ext uri="{BB962C8B-B14F-4D97-AF65-F5344CB8AC3E}">
        <p14:creationId xmlns:p14="http://schemas.microsoft.com/office/powerpoint/2010/main" val="4337916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1 Başlık"/>
          <p:cNvSpPr>
            <a:spLocks noGrp="1"/>
          </p:cNvSpPr>
          <p:nvPr>
            <p:ph type="title"/>
          </p:nvPr>
        </p:nvSpPr>
        <p:spPr/>
        <p:txBody>
          <a:bodyPr/>
          <a:lstStyle/>
          <a:p>
            <a:pPr eaLnBrk="1" hangingPunct="1"/>
            <a:r>
              <a:rPr lang="tr-TR" altLang="tr-TR" smtClean="0"/>
              <a:t>Hekimler ne ister?</a:t>
            </a:r>
          </a:p>
        </p:txBody>
      </p:sp>
      <p:sp>
        <p:nvSpPr>
          <p:cNvPr id="12291" name="2 İçerik Yer Tutucusu"/>
          <p:cNvSpPr>
            <a:spLocks noGrp="1"/>
          </p:cNvSpPr>
          <p:nvPr>
            <p:ph idx="1"/>
          </p:nvPr>
        </p:nvSpPr>
        <p:spPr/>
        <p:txBody>
          <a:bodyPr/>
          <a:lstStyle/>
          <a:p>
            <a:pPr eaLnBrk="1" hangingPunct="1"/>
            <a:r>
              <a:rPr lang="tr-TR" altLang="tr-TR" smtClean="0"/>
              <a:t>Hastasına yeterli süre ayırmak ister.</a:t>
            </a:r>
          </a:p>
          <a:p>
            <a:pPr eaLnBrk="1" hangingPunct="1"/>
            <a:r>
              <a:rPr lang="tr-TR" altLang="tr-TR" smtClean="0"/>
              <a:t>Temiz ve çağdaş sağlık tesisinde çalışmak ister.</a:t>
            </a:r>
          </a:p>
          <a:p>
            <a:pPr eaLnBrk="1" hangingPunct="1"/>
            <a:r>
              <a:rPr lang="tr-TR" altLang="tr-TR" smtClean="0"/>
              <a:t>Hastası ile arasında parasal konunun girmesini istemez.</a:t>
            </a:r>
          </a:p>
          <a:p>
            <a:pPr eaLnBrk="1" hangingPunct="1"/>
            <a:r>
              <a:rPr lang="tr-TR" altLang="tr-TR" smtClean="0"/>
              <a:t>Bilimsel gelişmeleri yakından izlemek ister.</a:t>
            </a:r>
          </a:p>
          <a:p>
            <a:pPr eaLnBrk="1" hangingPunct="1"/>
            <a:r>
              <a:rPr lang="tr-TR" altLang="tr-TR" smtClean="0"/>
              <a:t>Kendisine saygılı davranılmasını ve güvenilmesini ister.</a:t>
            </a:r>
          </a:p>
          <a:p>
            <a:pPr eaLnBrk="1" hangingPunct="1"/>
            <a:r>
              <a:rPr lang="tr-TR" altLang="tr-TR" smtClean="0"/>
              <a:t>Kapısında hastaların yığılmasını istemez.</a:t>
            </a:r>
          </a:p>
        </p:txBody>
      </p:sp>
    </p:spTree>
    <p:extLst>
      <p:ext uri="{BB962C8B-B14F-4D97-AF65-F5344CB8AC3E}">
        <p14:creationId xmlns:p14="http://schemas.microsoft.com/office/powerpoint/2010/main" val="2515889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Unvan 1"/>
          <p:cNvSpPr>
            <a:spLocks noGrp="1"/>
          </p:cNvSpPr>
          <p:nvPr>
            <p:ph type="title"/>
          </p:nvPr>
        </p:nvSpPr>
        <p:spPr/>
        <p:txBody>
          <a:bodyPr/>
          <a:lstStyle/>
          <a:p>
            <a:endParaRPr lang="tr-TR" altLang="tr-TR" smtClean="0"/>
          </a:p>
        </p:txBody>
      </p:sp>
      <p:sp>
        <p:nvSpPr>
          <p:cNvPr id="13315" name="İçerik Yer Tutucusu 2"/>
          <p:cNvSpPr>
            <a:spLocks noGrp="1"/>
          </p:cNvSpPr>
          <p:nvPr>
            <p:ph idx="1"/>
          </p:nvPr>
        </p:nvSpPr>
        <p:spPr/>
        <p:txBody>
          <a:bodyPr/>
          <a:lstStyle/>
          <a:p>
            <a:r>
              <a:rPr lang="tr-TR" altLang="tr-TR" sz="2400" smtClean="0">
                <a:solidFill>
                  <a:srgbClr val="3891A7"/>
                </a:solidFill>
                <a:latin typeface="Wingdings 2" pitchFamily="18" charset="2"/>
              </a:rPr>
              <a:t> </a:t>
            </a:r>
            <a:r>
              <a:rPr lang="tr-TR" altLang="tr-TR" smtClean="0">
                <a:solidFill>
                  <a:srgbClr val="000000"/>
                </a:solidFill>
                <a:latin typeface="Gill Sans MT" pitchFamily="34" charset="0"/>
              </a:rPr>
              <a:t>Hastalar da, hekimler de hemen hemen</a:t>
            </a:r>
            <a:br>
              <a:rPr lang="tr-TR" altLang="tr-TR" smtClean="0">
                <a:solidFill>
                  <a:srgbClr val="000000"/>
                </a:solidFill>
                <a:latin typeface="Gill Sans MT" pitchFamily="34" charset="0"/>
              </a:rPr>
            </a:br>
            <a:r>
              <a:rPr lang="tr-TR" altLang="tr-TR" smtClean="0">
                <a:solidFill>
                  <a:srgbClr val="000000"/>
                </a:solidFill>
                <a:latin typeface="Gill Sans MT" pitchFamily="34" charset="0"/>
              </a:rPr>
              <a:t>aynı şeyleri istediklerine göre, peki sorun</a:t>
            </a:r>
            <a:br>
              <a:rPr lang="tr-TR" altLang="tr-TR" smtClean="0">
                <a:solidFill>
                  <a:srgbClr val="000000"/>
                </a:solidFill>
                <a:latin typeface="Gill Sans MT" pitchFamily="34" charset="0"/>
              </a:rPr>
            </a:br>
            <a:r>
              <a:rPr lang="tr-TR" altLang="tr-TR" smtClean="0">
                <a:solidFill>
                  <a:srgbClr val="000000"/>
                </a:solidFill>
                <a:latin typeface="Gill Sans MT" pitchFamily="34" charset="0"/>
              </a:rPr>
              <a:t>ne o zaman?</a:t>
            </a:r>
            <a:br>
              <a:rPr lang="tr-TR" altLang="tr-TR" smtClean="0">
                <a:solidFill>
                  <a:srgbClr val="000000"/>
                </a:solidFill>
                <a:latin typeface="Gill Sans MT" pitchFamily="34" charset="0"/>
              </a:rPr>
            </a:br>
            <a:endParaRPr lang="tr-TR" altLang="tr-TR" smtClean="0"/>
          </a:p>
        </p:txBody>
      </p:sp>
    </p:spTree>
    <p:extLst>
      <p:ext uri="{BB962C8B-B14F-4D97-AF65-F5344CB8AC3E}">
        <p14:creationId xmlns:p14="http://schemas.microsoft.com/office/powerpoint/2010/main" val="25838519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Unvan 1"/>
          <p:cNvSpPr>
            <a:spLocks noGrp="1"/>
          </p:cNvSpPr>
          <p:nvPr>
            <p:ph type="title"/>
          </p:nvPr>
        </p:nvSpPr>
        <p:spPr/>
        <p:txBody>
          <a:bodyPr/>
          <a:lstStyle/>
          <a:p>
            <a:r>
              <a:rPr lang="tr-TR" altLang="tr-TR" sz="2800" b="0" smtClean="0">
                <a:solidFill>
                  <a:srgbClr val="000000"/>
                </a:solidFill>
                <a:latin typeface="Gill Sans MT" pitchFamily="34" charset="0"/>
              </a:rPr>
              <a:t>Hasta-hekim ilişkisini olumsuz etkileyen bir</a:t>
            </a:r>
            <a:br>
              <a:rPr lang="tr-TR" altLang="tr-TR" sz="2800" b="0" smtClean="0">
                <a:solidFill>
                  <a:srgbClr val="000000"/>
                </a:solidFill>
                <a:latin typeface="Gill Sans MT" pitchFamily="34" charset="0"/>
              </a:rPr>
            </a:br>
            <a:r>
              <a:rPr lang="tr-TR" altLang="tr-TR" sz="2800" b="0" smtClean="0">
                <a:solidFill>
                  <a:srgbClr val="000000"/>
                </a:solidFill>
                <a:latin typeface="Gill Sans MT" pitchFamily="34" charset="0"/>
              </a:rPr>
              <a:t>çok neden vardır. Bunlar şöyle sıralanabilir:</a:t>
            </a:r>
            <a:endParaRPr lang="tr-TR" altLang="tr-TR" smtClean="0"/>
          </a:p>
        </p:txBody>
      </p:sp>
      <p:sp>
        <p:nvSpPr>
          <p:cNvPr id="14339" name="İçerik Yer Tutucusu 2"/>
          <p:cNvSpPr>
            <a:spLocks noGrp="1"/>
          </p:cNvSpPr>
          <p:nvPr>
            <p:ph idx="1"/>
          </p:nvPr>
        </p:nvSpPr>
        <p:spPr/>
        <p:txBody>
          <a:bodyPr/>
          <a:lstStyle/>
          <a:p>
            <a:pPr marL="0" indent="0">
              <a:buFont typeface="Wingdings" pitchFamily="2" charset="2"/>
              <a:buNone/>
            </a:pPr>
            <a:r>
              <a:rPr lang="tr-TR" altLang="tr-TR" smtClean="0">
                <a:solidFill>
                  <a:srgbClr val="000000"/>
                </a:solidFill>
                <a:latin typeface="Gill Sans MT" pitchFamily="34" charset="0"/>
              </a:rPr>
              <a:t/>
            </a:r>
            <a:br>
              <a:rPr lang="tr-TR" altLang="tr-TR" smtClean="0">
                <a:solidFill>
                  <a:srgbClr val="000000"/>
                </a:solidFill>
                <a:latin typeface="Gill Sans MT" pitchFamily="34" charset="0"/>
              </a:rPr>
            </a:br>
            <a:r>
              <a:rPr lang="tr-TR" altLang="tr-TR" sz="2400" smtClean="0">
                <a:solidFill>
                  <a:srgbClr val="3891A7"/>
                </a:solidFill>
                <a:latin typeface="Wingdings 2" pitchFamily="18" charset="2"/>
              </a:rPr>
              <a:t> </a:t>
            </a:r>
            <a:r>
              <a:rPr lang="tr-TR" altLang="tr-TR" smtClean="0">
                <a:solidFill>
                  <a:srgbClr val="000000"/>
                </a:solidFill>
                <a:latin typeface="Gill Sans MT" pitchFamily="34" charset="0"/>
              </a:rPr>
              <a:t>Sa</a:t>
            </a:r>
            <a:r>
              <a:rPr lang="tr-TR" altLang="tr-TR" smtClean="0">
                <a:solidFill>
                  <a:srgbClr val="000000"/>
                </a:solidFill>
              </a:rPr>
              <a:t>ğ</a:t>
            </a:r>
            <a:r>
              <a:rPr lang="tr-TR" altLang="tr-TR" smtClean="0">
                <a:solidFill>
                  <a:srgbClr val="000000"/>
                </a:solidFill>
                <a:latin typeface="Gill Sans MT" pitchFamily="34" charset="0"/>
              </a:rPr>
              <a:t>lık sistemi</a:t>
            </a:r>
            <a:br>
              <a:rPr lang="tr-TR" altLang="tr-TR" smtClean="0">
                <a:solidFill>
                  <a:srgbClr val="000000"/>
                </a:solidFill>
                <a:latin typeface="Gill Sans MT" pitchFamily="34" charset="0"/>
              </a:rPr>
            </a:br>
            <a:r>
              <a:rPr lang="tr-TR" altLang="tr-TR" sz="2400" smtClean="0">
                <a:solidFill>
                  <a:srgbClr val="3891A7"/>
                </a:solidFill>
                <a:latin typeface="Wingdings 2" pitchFamily="18" charset="2"/>
              </a:rPr>
              <a:t> </a:t>
            </a:r>
            <a:r>
              <a:rPr lang="tr-TR" altLang="tr-TR" smtClean="0">
                <a:solidFill>
                  <a:srgbClr val="000000"/>
                </a:solidFill>
                <a:latin typeface="Gill Sans MT" pitchFamily="34" charset="0"/>
              </a:rPr>
              <a:t>Sosyal güvenlik sistemi</a:t>
            </a:r>
            <a:br>
              <a:rPr lang="tr-TR" altLang="tr-TR" smtClean="0">
                <a:solidFill>
                  <a:srgbClr val="000000"/>
                </a:solidFill>
                <a:latin typeface="Gill Sans MT" pitchFamily="34" charset="0"/>
              </a:rPr>
            </a:br>
            <a:r>
              <a:rPr lang="tr-TR" altLang="tr-TR" sz="2400" smtClean="0">
                <a:solidFill>
                  <a:srgbClr val="3891A7"/>
                </a:solidFill>
                <a:latin typeface="Wingdings 2" pitchFamily="18" charset="2"/>
              </a:rPr>
              <a:t> </a:t>
            </a:r>
            <a:r>
              <a:rPr lang="tr-TR" altLang="tr-TR" smtClean="0">
                <a:solidFill>
                  <a:srgbClr val="000000"/>
                </a:solidFill>
                <a:latin typeface="Gill Sans MT" pitchFamily="34" charset="0"/>
              </a:rPr>
              <a:t>Yetersiz hastane koşulları</a:t>
            </a:r>
            <a:br>
              <a:rPr lang="tr-TR" altLang="tr-TR" smtClean="0">
                <a:solidFill>
                  <a:srgbClr val="000000"/>
                </a:solidFill>
                <a:latin typeface="Gill Sans MT" pitchFamily="34" charset="0"/>
              </a:rPr>
            </a:br>
            <a:r>
              <a:rPr lang="tr-TR" altLang="tr-TR" sz="2400" smtClean="0">
                <a:solidFill>
                  <a:srgbClr val="3891A7"/>
                </a:solidFill>
                <a:latin typeface="Wingdings 2" pitchFamily="18" charset="2"/>
              </a:rPr>
              <a:t> </a:t>
            </a:r>
            <a:r>
              <a:rPr lang="tr-TR" altLang="tr-TR" smtClean="0">
                <a:solidFill>
                  <a:srgbClr val="000000"/>
                </a:solidFill>
                <a:latin typeface="Gill Sans MT" pitchFamily="34" charset="0"/>
              </a:rPr>
              <a:t>Hekim dışı di</a:t>
            </a:r>
            <a:r>
              <a:rPr lang="tr-TR" altLang="tr-TR" smtClean="0">
                <a:solidFill>
                  <a:srgbClr val="000000"/>
                </a:solidFill>
              </a:rPr>
              <a:t>ğ</a:t>
            </a:r>
            <a:r>
              <a:rPr lang="tr-TR" altLang="tr-TR" smtClean="0">
                <a:solidFill>
                  <a:srgbClr val="000000"/>
                </a:solidFill>
                <a:latin typeface="Gill Sans MT" pitchFamily="34" charset="0"/>
              </a:rPr>
              <a:t>er sa</a:t>
            </a:r>
            <a:r>
              <a:rPr lang="tr-TR" altLang="tr-TR" smtClean="0">
                <a:solidFill>
                  <a:srgbClr val="000000"/>
                </a:solidFill>
              </a:rPr>
              <a:t>ğ</a:t>
            </a:r>
            <a:r>
              <a:rPr lang="tr-TR" altLang="tr-TR" smtClean="0">
                <a:solidFill>
                  <a:srgbClr val="000000"/>
                </a:solidFill>
                <a:latin typeface="Gill Sans MT" pitchFamily="34" charset="0"/>
              </a:rPr>
              <a:t>lık çalışanları ile ilgili</a:t>
            </a:r>
            <a:br>
              <a:rPr lang="tr-TR" altLang="tr-TR" smtClean="0">
                <a:solidFill>
                  <a:srgbClr val="000000"/>
                </a:solidFill>
                <a:latin typeface="Gill Sans MT" pitchFamily="34" charset="0"/>
              </a:rPr>
            </a:br>
            <a:r>
              <a:rPr lang="tr-TR" altLang="tr-TR" smtClean="0">
                <a:solidFill>
                  <a:srgbClr val="000000"/>
                </a:solidFill>
                <a:latin typeface="Gill Sans MT" pitchFamily="34" charset="0"/>
              </a:rPr>
              <a:t>sorunlar</a:t>
            </a:r>
            <a:br>
              <a:rPr lang="tr-TR" altLang="tr-TR" smtClean="0">
                <a:solidFill>
                  <a:srgbClr val="000000"/>
                </a:solidFill>
                <a:latin typeface="Gill Sans MT" pitchFamily="34" charset="0"/>
              </a:rPr>
            </a:br>
            <a:r>
              <a:rPr lang="tr-TR" altLang="tr-TR" sz="2400" smtClean="0">
                <a:solidFill>
                  <a:srgbClr val="3891A7"/>
                </a:solidFill>
                <a:latin typeface="Wingdings 2" pitchFamily="18" charset="2"/>
              </a:rPr>
              <a:t> </a:t>
            </a:r>
            <a:r>
              <a:rPr lang="tr-TR" altLang="tr-TR" smtClean="0">
                <a:solidFill>
                  <a:srgbClr val="000000"/>
                </a:solidFill>
                <a:latin typeface="Gill Sans MT" pitchFamily="34" charset="0"/>
              </a:rPr>
              <a:t>Hastanelerde yaşanan idari sorunlar</a:t>
            </a:r>
            <a:br>
              <a:rPr lang="tr-TR" altLang="tr-TR" smtClean="0">
                <a:solidFill>
                  <a:srgbClr val="000000"/>
                </a:solidFill>
                <a:latin typeface="Gill Sans MT" pitchFamily="34" charset="0"/>
              </a:rPr>
            </a:br>
            <a:r>
              <a:rPr lang="tr-TR" altLang="tr-TR" sz="2400" smtClean="0">
                <a:solidFill>
                  <a:srgbClr val="3891A7"/>
                </a:solidFill>
                <a:latin typeface="Wingdings 2" pitchFamily="18" charset="2"/>
              </a:rPr>
              <a:t> </a:t>
            </a:r>
            <a:r>
              <a:rPr lang="tr-TR" altLang="tr-TR" smtClean="0">
                <a:solidFill>
                  <a:srgbClr val="000000"/>
                </a:solidFill>
                <a:latin typeface="Gill Sans MT" pitchFamily="34" charset="0"/>
              </a:rPr>
              <a:t>…………..</a:t>
            </a:r>
            <a:r>
              <a:rPr lang="tr-TR" altLang="tr-TR" smtClean="0">
                <a:solidFill>
                  <a:srgbClr val="000000"/>
                </a:solidFill>
              </a:rPr>
              <a:t/>
            </a:r>
            <a:br>
              <a:rPr lang="tr-TR" altLang="tr-TR" smtClean="0">
                <a:solidFill>
                  <a:srgbClr val="000000"/>
                </a:solidFill>
              </a:rPr>
            </a:br>
            <a:endParaRPr lang="tr-TR" altLang="tr-TR" smtClean="0"/>
          </a:p>
        </p:txBody>
      </p:sp>
    </p:spTree>
    <p:extLst>
      <p:ext uri="{BB962C8B-B14F-4D97-AF65-F5344CB8AC3E}">
        <p14:creationId xmlns:p14="http://schemas.microsoft.com/office/powerpoint/2010/main" val="29306054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AutoShape 2"/>
          <p:cNvSpPr>
            <a:spLocks noGrp="1" noChangeArrowheads="1"/>
          </p:cNvSpPr>
          <p:nvPr>
            <p:ph type="title"/>
          </p:nvPr>
        </p:nvSpPr>
        <p:spPr/>
        <p:txBody>
          <a:bodyPr/>
          <a:lstStyle/>
          <a:p>
            <a:pPr eaLnBrk="1" hangingPunct="1"/>
            <a:r>
              <a:rPr lang="tr-TR" altLang="tr-TR" smtClean="0"/>
              <a:t>Hekim/Hasta İlişkisinin Unsurları</a:t>
            </a:r>
          </a:p>
        </p:txBody>
      </p:sp>
      <p:sp>
        <p:nvSpPr>
          <p:cNvPr id="15363" name="Rectangle 3"/>
          <p:cNvSpPr>
            <a:spLocks noGrp="1" noChangeArrowheads="1"/>
          </p:cNvSpPr>
          <p:nvPr>
            <p:ph type="body" idx="1"/>
          </p:nvPr>
        </p:nvSpPr>
        <p:spPr/>
        <p:txBody>
          <a:bodyPr/>
          <a:lstStyle/>
          <a:p>
            <a:pPr eaLnBrk="1" hangingPunct="1"/>
            <a:r>
              <a:rPr lang="tr-TR" altLang="tr-TR" smtClean="0"/>
              <a:t>İletişim kurabilmek</a:t>
            </a:r>
          </a:p>
          <a:p>
            <a:pPr eaLnBrk="1" hangingPunct="1"/>
            <a:r>
              <a:rPr lang="tr-TR" altLang="tr-TR" smtClean="0"/>
              <a:t>Hastaya uygulanacak tedaviye  aydınlatılmış onam </a:t>
            </a:r>
          </a:p>
          <a:p>
            <a:pPr eaLnBrk="1" hangingPunct="1"/>
            <a:r>
              <a:rPr lang="tr-TR" altLang="tr-TR" smtClean="0"/>
              <a:t>Hastaya insanca yaklaşım</a:t>
            </a:r>
          </a:p>
          <a:p>
            <a:pPr eaLnBrk="1" hangingPunct="1"/>
            <a:r>
              <a:rPr lang="tr-TR" altLang="tr-TR" smtClean="0"/>
              <a:t>Yararlı olmak, zarar vermemek</a:t>
            </a:r>
          </a:p>
          <a:p>
            <a:pPr eaLnBrk="1" hangingPunct="1"/>
            <a:r>
              <a:rPr lang="tr-TR" altLang="tr-TR" smtClean="0"/>
              <a:t>Eşit hizmet sunma</a:t>
            </a:r>
          </a:p>
          <a:p>
            <a:pPr eaLnBrk="1" hangingPunct="1"/>
            <a:r>
              <a:rPr lang="tr-TR" altLang="tr-TR" smtClean="0"/>
              <a:t>Mahremiyet/gizlilik</a:t>
            </a:r>
          </a:p>
          <a:p>
            <a:pPr eaLnBrk="1" hangingPunct="1"/>
            <a:endParaRPr lang="tr-TR" altLang="tr-TR" smtClean="0"/>
          </a:p>
        </p:txBody>
      </p:sp>
    </p:spTree>
    <p:extLst>
      <p:ext uri="{BB962C8B-B14F-4D97-AF65-F5344CB8AC3E}">
        <p14:creationId xmlns:p14="http://schemas.microsoft.com/office/powerpoint/2010/main" val="28230922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Unvan 1"/>
          <p:cNvSpPr>
            <a:spLocks noGrp="1"/>
          </p:cNvSpPr>
          <p:nvPr>
            <p:ph type="title"/>
          </p:nvPr>
        </p:nvSpPr>
        <p:spPr/>
        <p:txBody>
          <a:bodyPr/>
          <a:lstStyle/>
          <a:p>
            <a:endParaRPr lang="tr-TR" altLang="tr-TR" smtClean="0"/>
          </a:p>
        </p:txBody>
      </p:sp>
      <p:sp>
        <p:nvSpPr>
          <p:cNvPr id="16387" name="İçerik Yer Tutucusu 2"/>
          <p:cNvSpPr>
            <a:spLocks noGrp="1"/>
          </p:cNvSpPr>
          <p:nvPr>
            <p:ph idx="1"/>
          </p:nvPr>
        </p:nvSpPr>
        <p:spPr/>
        <p:txBody>
          <a:bodyPr/>
          <a:lstStyle/>
          <a:p>
            <a:r>
              <a:rPr lang="tr-TR" altLang="tr-TR" sz="2400" smtClean="0">
                <a:solidFill>
                  <a:srgbClr val="3891A7"/>
                </a:solidFill>
                <a:latin typeface="Wingdings 2" pitchFamily="18" charset="2"/>
              </a:rPr>
              <a:t> </a:t>
            </a:r>
            <a:r>
              <a:rPr lang="tr-TR" altLang="tr-TR" smtClean="0">
                <a:solidFill>
                  <a:srgbClr val="000000"/>
                </a:solidFill>
                <a:latin typeface="Gill Sans MT" pitchFamily="34" charset="0"/>
              </a:rPr>
              <a:t>Şikayet veya memnuniyetsizli</a:t>
            </a:r>
            <a:r>
              <a:rPr lang="tr-TR" altLang="tr-TR" smtClean="0">
                <a:solidFill>
                  <a:srgbClr val="000000"/>
                </a:solidFill>
              </a:rPr>
              <a:t>ğ</a:t>
            </a:r>
            <a:r>
              <a:rPr lang="tr-TR" altLang="tr-TR" smtClean="0">
                <a:solidFill>
                  <a:srgbClr val="000000"/>
                </a:solidFill>
                <a:latin typeface="Gill Sans MT" pitchFamily="34" charset="0"/>
              </a:rPr>
              <a:t>in hekim</a:t>
            </a:r>
            <a:br>
              <a:rPr lang="tr-TR" altLang="tr-TR" smtClean="0">
                <a:solidFill>
                  <a:srgbClr val="000000"/>
                </a:solidFill>
                <a:latin typeface="Gill Sans MT" pitchFamily="34" charset="0"/>
              </a:rPr>
            </a:br>
            <a:r>
              <a:rPr lang="tr-TR" altLang="tr-TR" smtClean="0">
                <a:solidFill>
                  <a:srgbClr val="000000"/>
                </a:solidFill>
                <a:latin typeface="Gill Sans MT" pitchFamily="34" charset="0"/>
              </a:rPr>
              <a:t>dışı nedenlere ba</a:t>
            </a:r>
            <a:r>
              <a:rPr lang="tr-TR" altLang="tr-TR" smtClean="0">
                <a:solidFill>
                  <a:srgbClr val="000000"/>
                </a:solidFill>
              </a:rPr>
              <a:t>ğ</a:t>
            </a:r>
            <a:r>
              <a:rPr lang="tr-TR" altLang="tr-TR" smtClean="0">
                <a:solidFill>
                  <a:srgbClr val="000000"/>
                </a:solidFill>
                <a:latin typeface="Gill Sans MT" pitchFamily="34" charset="0"/>
              </a:rPr>
              <a:t>lı olması, hekimi</a:t>
            </a:r>
            <a:br>
              <a:rPr lang="tr-TR" altLang="tr-TR" smtClean="0">
                <a:solidFill>
                  <a:srgbClr val="000000"/>
                </a:solidFill>
                <a:latin typeface="Gill Sans MT" pitchFamily="34" charset="0"/>
              </a:rPr>
            </a:br>
            <a:r>
              <a:rPr lang="tr-TR" altLang="tr-TR" smtClean="0">
                <a:solidFill>
                  <a:srgbClr val="000000"/>
                </a:solidFill>
                <a:latin typeface="Gill Sans MT" pitchFamily="34" charset="0"/>
              </a:rPr>
              <a:t>sorumlu olmaktan kurtarmıyor.</a:t>
            </a:r>
            <a:br>
              <a:rPr lang="tr-TR" altLang="tr-TR" smtClean="0">
                <a:solidFill>
                  <a:srgbClr val="000000"/>
                </a:solidFill>
                <a:latin typeface="Gill Sans MT" pitchFamily="34" charset="0"/>
              </a:rPr>
            </a:br>
            <a:r>
              <a:rPr lang="tr-TR" altLang="tr-TR" sz="2400" smtClean="0">
                <a:solidFill>
                  <a:srgbClr val="3891A7"/>
                </a:solidFill>
                <a:latin typeface="Wingdings 2" pitchFamily="18" charset="2"/>
              </a:rPr>
              <a:t> </a:t>
            </a:r>
            <a:r>
              <a:rPr lang="tr-TR" altLang="tr-TR" smtClean="0">
                <a:solidFill>
                  <a:srgbClr val="000000"/>
                </a:solidFill>
                <a:latin typeface="Gill Sans MT" pitchFamily="34" charset="0"/>
              </a:rPr>
              <a:t>Maalesef, neden her ne olursa olsun,</a:t>
            </a:r>
            <a:br>
              <a:rPr lang="tr-TR" altLang="tr-TR" smtClean="0">
                <a:solidFill>
                  <a:srgbClr val="000000"/>
                </a:solidFill>
                <a:latin typeface="Gill Sans MT" pitchFamily="34" charset="0"/>
              </a:rPr>
            </a:br>
            <a:r>
              <a:rPr lang="tr-TR" altLang="tr-TR" b="1" smtClean="0">
                <a:solidFill>
                  <a:srgbClr val="000000"/>
                </a:solidFill>
                <a:latin typeface="Gill Sans MT" pitchFamily="34" charset="0"/>
              </a:rPr>
              <a:t>hasta için muhatap her zaman</a:t>
            </a:r>
            <a:r>
              <a:rPr lang="tr-TR" altLang="tr-TR" smtClean="0">
                <a:solidFill>
                  <a:srgbClr val="000000"/>
                </a:solidFill>
                <a:latin typeface="Gill Sans MT" pitchFamily="34" charset="0"/>
              </a:rPr>
              <a:t/>
            </a:r>
            <a:br>
              <a:rPr lang="tr-TR" altLang="tr-TR" smtClean="0">
                <a:solidFill>
                  <a:srgbClr val="000000"/>
                </a:solidFill>
                <a:latin typeface="Gill Sans MT" pitchFamily="34" charset="0"/>
              </a:rPr>
            </a:br>
            <a:r>
              <a:rPr lang="tr-TR" altLang="tr-TR" b="1" smtClean="0">
                <a:solidFill>
                  <a:srgbClr val="000000"/>
                </a:solidFill>
                <a:latin typeface="Gill Sans MT" pitchFamily="34" charset="0"/>
              </a:rPr>
              <a:t>hekimdir</a:t>
            </a:r>
            <a:r>
              <a:rPr lang="tr-TR" altLang="tr-TR" smtClean="0">
                <a:solidFill>
                  <a:srgbClr val="000000"/>
                </a:solidFill>
                <a:latin typeface="Gill Sans MT" pitchFamily="34" charset="0"/>
              </a:rPr>
              <a:t>. Yani hasta- hekim ilişkisinde</a:t>
            </a:r>
            <a:br>
              <a:rPr lang="tr-TR" altLang="tr-TR" smtClean="0">
                <a:solidFill>
                  <a:srgbClr val="000000"/>
                </a:solidFill>
                <a:latin typeface="Gill Sans MT" pitchFamily="34" charset="0"/>
              </a:rPr>
            </a:br>
            <a:r>
              <a:rPr lang="tr-TR" altLang="tr-TR" smtClean="0">
                <a:solidFill>
                  <a:srgbClr val="000000"/>
                </a:solidFill>
                <a:latin typeface="Gill Sans MT" pitchFamily="34" charset="0"/>
              </a:rPr>
              <a:t>sorun hekimin kendisidir.</a:t>
            </a:r>
            <a:br>
              <a:rPr lang="tr-TR" altLang="tr-TR" smtClean="0">
                <a:solidFill>
                  <a:srgbClr val="000000"/>
                </a:solidFill>
                <a:latin typeface="Gill Sans MT" pitchFamily="34" charset="0"/>
              </a:rPr>
            </a:br>
            <a:r>
              <a:rPr lang="tr-TR" altLang="tr-TR" sz="2400" smtClean="0">
                <a:solidFill>
                  <a:srgbClr val="3891A7"/>
                </a:solidFill>
                <a:latin typeface="Wingdings 2" pitchFamily="18" charset="2"/>
              </a:rPr>
              <a:t> </a:t>
            </a:r>
            <a:r>
              <a:rPr lang="tr-TR" altLang="tr-TR" smtClean="0">
                <a:solidFill>
                  <a:srgbClr val="000000"/>
                </a:solidFill>
                <a:latin typeface="Gill Sans MT" pitchFamily="34" charset="0"/>
              </a:rPr>
              <a:t>Peki hekimin sorunu nedir? </a:t>
            </a:r>
            <a:r>
              <a:rPr lang="tr-TR" altLang="tr-TR" b="1" smtClean="0">
                <a:solidFill>
                  <a:srgbClr val="000000"/>
                </a:solidFill>
                <a:latin typeface="Gill Sans MT" pitchFamily="34" charset="0"/>
              </a:rPr>
              <a:t>Hekimin</a:t>
            </a:r>
            <a:r>
              <a:rPr lang="tr-TR" altLang="tr-TR" smtClean="0">
                <a:solidFill>
                  <a:srgbClr val="000000"/>
                </a:solidFill>
                <a:latin typeface="Gill Sans MT" pitchFamily="34" charset="0"/>
              </a:rPr>
              <a:t/>
            </a:r>
            <a:br>
              <a:rPr lang="tr-TR" altLang="tr-TR" smtClean="0">
                <a:solidFill>
                  <a:srgbClr val="000000"/>
                </a:solidFill>
                <a:latin typeface="Gill Sans MT" pitchFamily="34" charset="0"/>
              </a:rPr>
            </a:br>
            <a:r>
              <a:rPr lang="tr-TR" altLang="tr-TR" b="1" smtClean="0">
                <a:solidFill>
                  <a:srgbClr val="000000"/>
                </a:solidFill>
                <a:latin typeface="Gill Sans MT" pitchFamily="34" charset="0"/>
              </a:rPr>
              <a:t>sorunu ise iletişimdir.</a:t>
            </a:r>
            <a:r>
              <a:rPr lang="tr-TR" altLang="tr-TR" smtClean="0">
                <a:solidFill>
                  <a:srgbClr val="000000"/>
                </a:solidFill>
                <a:latin typeface="Gill Sans MT" pitchFamily="34" charset="0"/>
              </a:rPr>
              <a:t/>
            </a:r>
            <a:br>
              <a:rPr lang="tr-TR" altLang="tr-TR" smtClean="0">
                <a:solidFill>
                  <a:srgbClr val="000000"/>
                </a:solidFill>
                <a:latin typeface="Gill Sans MT" pitchFamily="34" charset="0"/>
              </a:rPr>
            </a:br>
            <a:endParaRPr lang="tr-TR" altLang="tr-TR" smtClean="0"/>
          </a:p>
        </p:txBody>
      </p:sp>
    </p:spTree>
    <p:extLst>
      <p:ext uri="{BB962C8B-B14F-4D97-AF65-F5344CB8AC3E}">
        <p14:creationId xmlns:p14="http://schemas.microsoft.com/office/powerpoint/2010/main" val="38850971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Unvan 1"/>
          <p:cNvSpPr>
            <a:spLocks noGrp="1"/>
          </p:cNvSpPr>
          <p:nvPr>
            <p:ph type="title"/>
          </p:nvPr>
        </p:nvSpPr>
        <p:spPr/>
        <p:txBody>
          <a:bodyPr/>
          <a:lstStyle/>
          <a:p>
            <a:r>
              <a:rPr lang="tr-TR" altLang="tr-TR" smtClean="0">
                <a:solidFill>
                  <a:srgbClr val="572314"/>
                </a:solidFill>
                <a:latin typeface="Gill Sans MT" pitchFamily="34" charset="0"/>
              </a:rPr>
              <a:t>Peki iletişim nedir?</a:t>
            </a:r>
            <a:endParaRPr lang="tr-TR" altLang="tr-TR" smtClean="0"/>
          </a:p>
        </p:txBody>
      </p:sp>
      <p:sp>
        <p:nvSpPr>
          <p:cNvPr id="17411" name="İçerik Yer Tutucusu 2"/>
          <p:cNvSpPr>
            <a:spLocks noGrp="1"/>
          </p:cNvSpPr>
          <p:nvPr>
            <p:ph idx="1"/>
          </p:nvPr>
        </p:nvSpPr>
        <p:spPr/>
        <p:txBody>
          <a:bodyPr/>
          <a:lstStyle/>
          <a:p>
            <a:pPr marL="0" indent="0">
              <a:buFont typeface="Wingdings" pitchFamily="2" charset="2"/>
              <a:buNone/>
            </a:pPr>
            <a:endParaRPr lang="tr-TR" altLang="tr-TR" sz="2400" smtClean="0">
              <a:solidFill>
                <a:srgbClr val="3891A7"/>
              </a:solidFill>
              <a:latin typeface="Wingdings 2" pitchFamily="18" charset="2"/>
            </a:endParaRPr>
          </a:p>
          <a:p>
            <a:pPr marL="0" indent="0">
              <a:buFont typeface="Wingdings" pitchFamily="2" charset="2"/>
              <a:buNone/>
            </a:pPr>
            <a:r>
              <a:rPr lang="tr-TR" altLang="tr-TR" sz="2400" smtClean="0">
                <a:solidFill>
                  <a:srgbClr val="3891A7"/>
                </a:solidFill>
                <a:latin typeface="Wingdings 2" pitchFamily="18" charset="2"/>
              </a:rPr>
              <a:t> </a:t>
            </a:r>
            <a:r>
              <a:rPr lang="tr-TR" altLang="tr-TR" smtClean="0">
                <a:solidFill>
                  <a:srgbClr val="000000"/>
                </a:solidFill>
                <a:latin typeface="Gill Sans MT" pitchFamily="34" charset="0"/>
              </a:rPr>
              <a:t>Hekim için iletişim, hastasını anlamaktır.</a:t>
            </a:r>
            <a:br>
              <a:rPr lang="tr-TR" altLang="tr-TR" smtClean="0">
                <a:solidFill>
                  <a:srgbClr val="000000"/>
                </a:solidFill>
                <a:latin typeface="Gill Sans MT" pitchFamily="34" charset="0"/>
              </a:rPr>
            </a:br>
            <a:r>
              <a:rPr lang="tr-TR" altLang="tr-TR" sz="2400" smtClean="0">
                <a:solidFill>
                  <a:srgbClr val="3891A7"/>
                </a:solidFill>
                <a:latin typeface="Wingdings 2" pitchFamily="18" charset="2"/>
              </a:rPr>
              <a:t> </a:t>
            </a:r>
            <a:r>
              <a:rPr lang="tr-TR" altLang="tr-TR" smtClean="0">
                <a:solidFill>
                  <a:srgbClr val="000000"/>
                </a:solidFill>
                <a:latin typeface="Gill Sans MT" pitchFamily="34" charset="0"/>
              </a:rPr>
              <a:t>Anlamak derken yalnızca tanı koymak</a:t>
            </a:r>
            <a:br>
              <a:rPr lang="tr-TR" altLang="tr-TR" smtClean="0">
                <a:solidFill>
                  <a:srgbClr val="000000"/>
                </a:solidFill>
                <a:latin typeface="Gill Sans MT" pitchFamily="34" charset="0"/>
              </a:rPr>
            </a:br>
            <a:r>
              <a:rPr lang="tr-TR" altLang="tr-TR" smtClean="0">
                <a:solidFill>
                  <a:srgbClr val="000000"/>
                </a:solidFill>
                <a:latin typeface="Gill Sans MT" pitchFamily="34" charset="0"/>
              </a:rPr>
              <a:t>de</a:t>
            </a:r>
            <a:r>
              <a:rPr lang="tr-TR" altLang="tr-TR" smtClean="0">
                <a:solidFill>
                  <a:srgbClr val="000000"/>
                </a:solidFill>
              </a:rPr>
              <a:t>ğ</a:t>
            </a:r>
            <a:r>
              <a:rPr lang="tr-TR" altLang="tr-TR" smtClean="0">
                <a:solidFill>
                  <a:srgbClr val="000000"/>
                </a:solidFill>
                <a:latin typeface="Gill Sans MT" pitchFamily="34" charset="0"/>
              </a:rPr>
              <a:t>il; tanı koyarken, ruhsal ve sosyal</a:t>
            </a:r>
            <a:br>
              <a:rPr lang="tr-TR" altLang="tr-TR" smtClean="0">
                <a:solidFill>
                  <a:srgbClr val="000000"/>
                </a:solidFill>
                <a:latin typeface="Gill Sans MT" pitchFamily="34" charset="0"/>
              </a:rPr>
            </a:br>
            <a:r>
              <a:rPr lang="tr-TR" altLang="tr-TR" smtClean="0">
                <a:solidFill>
                  <a:srgbClr val="000000"/>
                </a:solidFill>
                <a:latin typeface="Gill Sans MT" pitchFamily="34" charset="0"/>
              </a:rPr>
              <a:t>çözümleme ile bir birey olarak anlamak.</a:t>
            </a:r>
            <a:br>
              <a:rPr lang="tr-TR" altLang="tr-TR" smtClean="0">
                <a:solidFill>
                  <a:srgbClr val="000000"/>
                </a:solidFill>
                <a:latin typeface="Gill Sans MT" pitchFamily="34" charset="0"/>
              </a:rPr>
            </a:br>
            <a:r>
              <a:rPr lang="tr-TR" altLang="tr-TR" sz="2400" smtClean="0">
                <a:solidFill>
                  <a:srgbClr val="3891A7"/>
                </a:solidFill>
                <a:latin typeface="Wingdings 2" pitchFamily="18" charset="2"/>
              </a:rPr>
              <a:t> </a:t>
            </a:r>
            <a:r>
              <a:rPr lang="tr-TR" altLang="tr-TR" smtClean="0">
                <a:solidFill>
                  <a:srgbClr val="000000"/>
                </a:solidFill>
                <a:latin typeface="Gill Sans MT" pitchFamily="34" charset="0"/>
              </a:rPr>
              <a:t>Öte yandan da hastaya kendisini</a:t>
            </a:r>
            <a:br>
              <a:rPr lang="tr-TR" altLang="tr-TR" smtClean="0">
                <a:solidFill>
                  <a:srgbClr val="000000"/>
                </a:solidFill>
                <a:latin typeface="Gill Sans MT" pitchFamily="34" charset="0"/>
              </a:rPr>
            </a:br>
            <a:r>
              <a:rPr lang="tr-TR" altLang="tr-TR" smtClean="0">
                <a:solidFill>
                  <a:srgbClr val="000000"/>
                </a:solidFill>
                <a:latin typeface="Gill Sans MT" pitchFamily="34" charset="0"/>
              </a:rPr>
              <a:t>anlatmaktır.</a:t>
            </a:r>
            <a:br>
              <a:rPr lang="tr-TR" altLang="tr-TR" smtClean="0">
                <a:solidFill>
                  <a:srgbClr val="000000"/>
                </a:solidFill>
                <a:latin typeface="Gill Sans MT" pitchFamily="34" charset="0"/>
              </a:rPr>
            </a:br>
            <a:endParaRPr lang="tr-TR" altLang="tr-TR" smtClean="0"/>
          </a:p>
        </p:txBody>
      </p:sp>
    </p:spTree>
    <p:extLst>
      <p:ext uri="{BB962C8B-B14F-4D97-AF65-F5344CB8AC3E}">
        <p14:creationId xmlns:p14="http://schemas.microsoft.com/office/powerpoint/2010/main" val="3489453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Unvan 1"/>
          <p:cNvSpPr>
            <a:spLocks noGrp="1"/>
          </p:cNvSpPr>
          <p:nvPr>
            <p:ph type="title"/>
          </p:nvPr>
        </p:nvSpPr>
        <p:spPr/>
        <p:txBody>
          <a:bodyPr/>
          <a:lstStyle/>
          <a:p>
            <a:r>
              <a:rPr lang="tr-TR" altLang="tr-TR" smtClean="0">
                <a:solidFill>
                  <a:srgbClr val="572314"/>
                </a:solidFill>
                <a:latin typeface="Gill Sans MT" pitchFamily="34" charset="0"/>
              </a:rPr>
              <a:t>Peki iletişim bir beceri midir,</a:t>
            </a:r>
            <a:br>
              <a:rPr lang="tr-TR" altLang="tr-TR" smtClean="0">
                <a:solidFill>
                  <a:srgbClr val="572314"/>
                </a:solidFill>
                <a:latin typeface="Gill Sans MT" pitchFamily="34" charset="0"/>
              </a:rPr>
            </a:br>
            <a:r>
              <a:rPr lang="tr-TR" altLang="tr-TR" smtClean="0">
                <a:solidFill>
                  <a:srgbClr val="572314"/>
                </a:solidFill>
                <a:latin typeface="Gill Sans MT" pitchFamily="34" charset="0"/>
              </a:rPr>
              <a:t>herkeste var olan bir şey midir?</a:t>
            </a:r>
            <a:br>
              <a:rPr lang="tr-TR" altLang="tr-TR" smtClean="0">
                <a:solidFill>
                  <a:srgbClr val="572314"/>
                </a:solidFill>
                <a:latin typeface="Gill Sans MT" pitchFamily="34" charset="0"/>
              </a:rPr>
            </a:br>
            <a:endParaRPr lang="tr-TR" altLang="tr-TR" smtClean="0"/>
          </a:p>
        </p:txBody>
      </p:sp>
      <p:sp>
        <p:nvSpPr>
          <p:cNvPr id="18435" name="İçerik Yer Tutucusu 2"/>
          <p:cNvSpPr>
            <a:spLocks noGrp="1"/>
          </p:cNvSpPr>
          <p:nvPr>
            <p:ph idx="1"/>
          </p:nvPr>
        </p:nvSpPr>
        <p:spPr/>
        <p:txBody>
          <a:bodyPr/>
          <a:lstStyle/>
          <a:p>
            <a:r>
              <a:rPr lang="tr-TR" altLang="tr-TR" sz="2400" smtClean="0">
                <a:solidFill>
                  <a:srgbClr val="3891A7"/>
                </a:solidFill>
                <a:latin typeface="Wingdings 2" pitchFamily="18" charset="2"/>
              </a:rPr>
              <a:t> </a:t>
            </a:r>
            <a:r>
              <a:rPr lang="tr-TR" altLang="tr-TR" smtClean="0">
                <a:solidFill>
                  <a:srgbClr val="000000"/>
                </a:solidFill>
                <a:latin typeface="Gill Sans MT" pitchFamily="34" charset="0"/>
              </a:rPr>
              <a:t>Evet </a:t>
            </a:r>
            <a:r>
              <a:rPr lang="tr-TR" altLang="tr-TR" b="1" smtClean="0">
                <a:solidFill>
                  <a:srgbClr val="000000"/>
                </a:solidFill>
                <a:latin typeface="Gill Sans MT" pitchFamily="34" charset="0"/>
              </a:rPr>
              <a:t>iletişim bir beceridir.</a:t>
            </a:r>
            <a:r>
              <a:rPr lang="tr-TR" altLang="tr-TR" smtClean="0">
                <a:solidFill>
                  <a:srgbClr val="000000"/>
                </a:solidFill>
                <a:latin typeface="Gill Sans MT" pitchFamily="34" charset="0"/>
              </a:rPr>
              <a:t/>
            </a:r>
            <a:br>
              <a:rPr lang="tr-TR" altLang="tr-TR" smtClean="0">
                <a:solidFill>
                  <a:srgbClr val="000000"/>
                </a:solidFill>
                <a:latin typeface="Gill Sans MT" pitchFamily="34" charset="0"/>
              </a:rPr>
            </a:br>
            <a:r>
              <a:rPr lang="tr-TR" altLang="tr-TR" sz="2400" smtClean="0">
                <a:solidFill>
                  <a:srgbClr val="3891A7"/>
                </a:solidFill>
                <a:latin typeface="Wingdings 2" pitchFamily="18" charset="2"/>
              </a:rPr>
              <a:t> </a:t>
            </a:r>
            <a:r>
              <a:rPr lang="tr-TR" altLang="tr-TR" smtClean="0">
                <a:solidFill>
                  <a:srgbClr val="000000"/>
                </a:solidFill>
                <a:latin typeface="Gill Sans MT" pitchFamily="34" charset="0"/>
              </a:rPr>
              <a:t>Evet bir hekimde de iletişim becerisi</a:t>
            </a:r>
            <a:br>
              <a:rPr lang="tr-TR" altLang="tr-TR" smtClean="0">
                <a:solidFill>
                  <a:srgbClr val="000000"/>
                </a:solidFill>
                <a:latin typeface="Gill Sans MT" pitchFamily="34" charset="0"/>
              </a:rPr>
            </a:br>
            <a:r>
              <a:rPr lang="tr-TR" altLang="tr-TR" smtClean="0">
                <a:solidFill>
                  <a:srgbClr val="000000"/>
                </a:solidFill>
                <a:latin typeface="Gill Sans MT" pitchFamily="34" charset="0"/>
              </a:rPr>
              <a:t>olmayabilir.</a:t>
            </a:r>
            <a:br>
              <a:rPr lang="tr-TR" altLang="tr-TR" smtClean="0">
                <a:solidFill>
                  <a:srgbClr val="000000"/>
                </a:solidFill>
                <a:latin typeface="Gill Sans MT" pitchFamily="34" charset="0"/>
              </a:rPr>
            </a:br>
            <a:r>
              <a:rPr lang="tr-TR" altLang="tr-TR" sz="2400" smtClean="0">
                <a:solidFill>
                  <a:srgbClr val="3891A7"/>
                </a:solidFill>
                <a:latin typeface="Wingdings 2" pitchFamily="18" charset="2"/>
              </a:rPr>
              <a:t> </a:t>
            </a:r>
            <a:r>
              <a:rPr lang="tr-TR" altLang="tr-TR" smtClean="0">
                <a:solidFill>
                  <a:srgbClr val="000000"/>
                </a:solidFill>
                <a:latin typeface="Gill Sans MT" pitchFamily="34" charset="0"/>
              </a:rPr>
              <a:t>Ama di</a:t>
            </a:r>
            <a:r>
              <a:rPr lang="tr-TR" altLang="tr-TR" smtClean="0">
                <a:solidFill>
                  <a:srgbClr val="000000"/>
                </a:solidFill>
              </a:rPr>
              <a:t>ğ</a:t>
            </a:r>
            <a:r>
              <a:rPr lang="tr-TR" altLang="tr-TR" smtClean="0">
                <a:solidFill>
                  <a:srgbClr val="000000"/>
                </a:solidFill>
                <a:latin typeface="Gill Sans MT" pitchFamily="34" charset="0"/>
              </a:rPr>
              <a:t>er mesleklerden farklı olarak, bir</a:t>
            </a:r>
            <a:br>
              <a:rPr lang="tr-TR" altLang="tr-TR" smtClean="0">
                <a:solidFill>
                  <a:srgbClr val="000000"/>
                </a:solidFill>
                <a:latin typeface="Gill Sans MT" pitchFamily="34" charset="0"/>
              </a:rPr>
            </a:br>
            <a:r>
              <a:rPr lang="tr-TR" altLang="tr-TR" smtClean="0">
                <a:solidFill>
                  <a:srgbClr val="000000"/>
                </a:solidFill>
                <a:latin typeface="Gill Sans MT" pitchFamily="34" charset="0"/>
              </a:rPr>
              <a:t>hekimde iletişim becerisi olmalıdır.</a:t>
            </a:r>
            <a:br>
              <a:rPr lang="tr-TR" altLang="tr-TR" smtClean="0">
                <a:solidFill>
                  <a:srgbClr val="000000"/>
                </a:solidFill>
                <a:latin typeface="Gill Sans MT" pitchFamily="34" charset="0"/>
              </a:rPr>
            </a:br>
            <a:r>
              <a:rPr lang="tr-TR" altLang="tr-TR" sz="2400" smtClean="0">
                <a:solidFill>
                  <a:srgbClr val="3891A7"/>
                </a:solidFill>
                <a:latin typeface="Wingdings 2" pitchFamily="18" charset="2"/>
              </a:rPr>
              <a:t> </a:t>
            </a:r>
            <a:r>
              <a:rPr lang="tr-TR" altLang="tr-TR" b="1" smtClean="0">
                <a:solidFill>
                  <a:srgbClr val="000000"/>
                </a:solidFill>
              </a:rPr>
              <a:t>İ</a:t>
            </a:r>
            <a:r>
              <a:rPr lang="tr-TR" altLang="tr-TR" b="1" smtClean="0">
                <a:solidFill>
                  <a:srgbClr val="000000"/>
                </a:solidFill>
                <a:latin typeface="Gill Sans MT" pitchFamily="34" charset="0"/>
              </a:rPr>
              <a:t>letişim ö</a:t>
            </a:r>
            <a:r>
              <a:rPr lang="tr-TR" altLang="tr-TR" b="1" smtClean="0">
                <a:solidFill>
                  <a:srgbClr val="000000"/>
                </a:solidFill>
              </a:rPr>
              <a:t>ğ</a:t>
            </a:r>
            <a:r>
              <a:rPr lang="tr-TR" altLang="tr-TR" b="1" smtClean="0">
                <a:solidFill>
                  <a:srgbClr val="000000"/>
                </a:solidFill>
                <a:latin typeface="Gill Sans MT" pitchFamily="34" charset="0"/>
              </a:rPr>
              <a:t>renilebilir ve</a:t>
            </a:r>
            <a:r>
              <a:rPr lang="tr-TR" altLang="tr-TR" smtClean="0">
                <a:solidFill>
                  <a:srgbClr val="000000"/>
                </a:solidFill>
                <a:latin typeface="Gill Sans MT" pitchFamily="34" charset="0"/>
              </a:rPr>
              <a:t/>
            </a:r>
            <a:br>
              <a:rPr lang="tr-TR" altLang="tr-TR" smtClean="0">
                <a:solidFill>
                  <a:srgbClr val="000000"/>
                </a:solidFill>
                <a:latin typeface="Gill Sans MT" pitchFamily="34" charset="0"/>
              </a:rPr>
            </a:br>
            <a:r>
              <a:rPr lang="tr-TR" altLang="tr-TR" b="1" smtClean="0">
                <a:solidFill>
                  <a:srgbClr val="000000"/>
                </a:solidFill>
                <a:latin typeface="Gill Sans MT" pitchFamily="34" charset="0"/>
              </a:rPr>
              <a:t>geliştirilebilir.</a:t>
            </a:r>
            <a:r>
              <a:rPr lang="tr-TR" altLang="tr-TR" smtClean="0">
                <a:solidFill>
                  <a:srgbClr val="000000"/>
                </a:solidFill>
                <a:latin typeface="Gill Sans MT" pitchFamily="34" charset="0"/>
              </a:rPr>
              <a:t/>
            </a:r>
            <a:br>
              <a:rPr lang="tr-TR" altLang="tr-TR" smtClean="0">
                <a:solidFill>
                  <a:srgbClr val="000000"/>
                </a:solidFill>
                <a:latin typeface="Gill Sans MT" pitchFamily="34" charset="0"/>
              </a:rPr>
            </a:br>
            <a:endParaRPr lang="tr-TR" altLang="tr-TR" smtClean="0"/>
          </a:p>
        </p:txBody>
      </p:sp>
    </p:spTree>
    <p:extLst>
      <p:ext uri="{BB962C8B-B14F-4D97-AF65-F5344CB8AC3E}">
        <p14:creationId xmlns:p14="http://schemas.microsoft.com/office/powerpoint/2010/main" val="31058066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Unvan 1"/>
          <p:cNvSpPr>
            <a:spLocks noGrp="1"/>
          </p:cNvSpPr>
          <p:nvPr>
            <p:ph type="title"/>
          </p:nvPr>
        </p:nvSpPr>
        <p:spPr/>
        <p:txBody>
          <a:bodyPr/>
          <a:lstStyle/>
          <a:p>
            <a:r>
              <a:rPr lang="tr-TR" altLang="tr-TR" smtClean="0">
                <a:solidFill>
                  <a:srgbClr val="572314"/>
                </a:solidFill>
                <a:latin typeface="Gill Sans MT" pitchFamily="34" charset="0"/>
              </a:rPr>
              <a:t>Prof. Dr. Necdet Altun:</a:t>
            </a:r>
            <a:br>
              <a:rPr lang="tr-TR" altLang="tr-TR" smtClean="0">
                <a:solidFill>
                  <a:srgbClr val="572314"/>
                </a:solidFill>
                <a:latin typeface="Gill Sans MT" pitchFamily="34" charset="0"/>
              </a:rPr>
            </a:br>
            <a:endParaRPr lang="tr-TR" altLang="tr-TR" smtClean="0"/>
          </a:p>
        </p:txBody>
      </p:sp>
      <p:sp>
        <p:nvSpPr>
          <p:cNvPr id="19459" name="İçerik Yer Tutucusu 2"/>
          <p:cNvSpPr>
            <a:spLocks noGrp="1"/>
          </p:cNvSpPr>
          <p:nvPr>
            <p:ph idx="1"/>
          </p:nvPr>
        </p:nvSpPr>
        <p:spPr/>
        <p:txBody>
          <a:bodyPr/>
          <a:lstStyle/>
          <a:p>
            <a:r>
              <a:rPr lang="tr-TR" altLang="en-US" b="1" smtClean="0">
                <a:solidFill>
                  <a:srgbClr val="000000"/>
                </a:solidFill>
                <a:latin typeface="Gill Sans MT" pitchFamily="34" charset="0"/>
              </a:rPr>
              <a:t>‘’</a:t>
            </a:r>
            <a:r>
              <a:rPr lang="tr-TR" altLang="ja-JP" smtClean="0">
                <a:solidFill>
                  <a:srgbClr val="000000"/>
                </a:solidFill>
                <a:latin typeface="Gill Sans MT" pitchFamily="34" charset="0"/>
              </a:rPr>
              <a:t>Biz beş yıl diş hekimliği okuyoruz, yetmiyor üzerine 4 ya da 5 yıl uzmanlık e</a:t>
            </a:r>
            <a:r>
              <a:rPr lang="tr-TR" altLang="ja-JP" smtClean="0">
                <a:solidFill>
                  <a:srgbClr val="000000"/>
                </a:solidFill>
              </a:rPr>
              <a:t>ğ</a:t>
            </a:r>
            <a:r>
              <a:rPr lang="tr-TR" altLang="ja-JP" smtClean="0">
                <a:solidFill>
                  <a:srgbClr val="000000"/>
                </a:solidFill>
                <a:latin typeface="Gill Sans MT" pitchFamily="34" charset="0"/>
              </a:rPr>
              <a:t>itimi alıyoruz, akademik süreci saymıyorum, mesle</a:t>
            </a:r>
            <a:r>
              <a:rPr lang="tr-TR" altLang="ja-JP" smtClean="0">
                <a:solidFill>
                  <a:srgbClr val="000000"/>
                </a:solidFill>
              </a:rPr>
              <a:t>ğ</a:t>
            </a:r>
            <a:r>
              <a:rPr lang="tr-TR" altLang="ja-JP" smtClean="0">
                <a:solidFill>
                  <a:srgbClr val="000000"/>
                </a:solidFill>
                <a:latin typeface="Gill Sans MT" pitchFamily="34" charset="0"/>
              </a:rPr>
              <a:t>imizle ilgili her türlü bilgiyi ö</a:t>
            </a:r>
            <a:r>
              <a:rPr lang="tr-TR" altLang="ja-JP" smtClean="0">
                <a:solidFill>
                  <a:srgbClr val="000000"/>
                </a:solidFill>
              </a:rPr>
              <a:t>ğ</a:t>
            </a:r>
            <a:r>
              <a:rPr lang="tr-TR" altLang="ja-JP" smtClean="0">
                <a:solidFill>
                  <a:srgbClr val="000000"/>
                </a:solidFill>
                <a:latin typeface="Gill Sans MT" pitchFamily="34" charset="0"/>
              </a:rPr>
              <a:t>reniyoruz. Hatta uzman olurken, bir klini</a:t>
            </a:r>
            <a:r>
              <a:rPr lang="tr-TR" altLang="ja-JP" smtClean="0">
                <a:solidFill>
                  <a:srgbClr val="000000"/>
                </a:solidFill>
              </a:rPr>
              <a:t>ğ</a:t>
            </a:r>
            <a:r>
              <a:rPr lang="tr-TR" altLang="ja-JP" smtClean="0">
                <a:solidFill>
                  <a:srgbClr val="000000"/>
                </a:solidFill>
                <a:latin typeface="Gill Sans MT" pitchFamily="34" charset="0"/>
              </a:rPr>
              <a:t>i tek başına sevk ve idare eder diye bir belge de alıyoruz,</a:t>
            </a:r>
            <a:br>
              <a:rPr lang="tr-TR" altLang="ja-JP" smtClean="0">
                <a:solidFill>
                  <a:srgbClr val="000000"/>
                </a:solidFill>
                <a:latin typeface="Gill Sans MT" pitchFamily="34" charset="0"/>
              </a:rPr>
            </a:br>
            <a:r>
              <a:rPr lang="tr-TR" altLang="ja-JP" smtClean="0">
                <a:solidFill>
                  <a:srgbClr val="000000"/>
                </a:solidFill>
                <a:latin typeface="Gill Sans MT" pitchFamily="34" charset="0"/>
              </a:rPr>
              <a:t>kısaca mesle</a:t>
            </a:r>
            <a:r>
              <a:rPr lang="tr-TR" altLang="ja-JP" smtClean="0">
                <a:solidFill>
                  <a:srgbClr val="000000"/>
                </a:solidFill>
              </a:rPr>
              <a:t>ğ</a:t>
            </a:r>
            <a:r>
              <a:rPr lang="tr-TR" altLang="ja-JP" smtClean="0">
                <a:solidFill>
                  <a:srgbClr val="000000"/>
                </a:solidFill>
                <a:latin typeface="Gill Sans MT" pitchFamily="34" charset="0"/>
              </a:rPr>
              <a:t>imizi çok güzel yapıyoruz</a:t>
            </a:r>
            <a:br>
              <a:rPr lang="tr-TR" altLang="ja-JP" smtClean="0">
                <a:solidFill>
                  <a:srgbClr val="000000"/>
                </a:solidFill>
                <a:latin typeface="Gill Sans MT" pitchFamily="34" charset="0"/>
              </a:rPr>
            </a:br>
            <a:r>
              <a:rPr lang="tr-TR" altLang="ja-JP" smtClean="0">
                <a:solidFill>
                  <a:srgbClr val="000000"/>
                </a:solidFill>
                <a:latin typeface="Gill Sans MT" pitchFamily="34" charset="0"/>
              </a:rPr>
              <a:t/>
            </a:r>
            <a:br>
              <a:rPr lang="tr-TR" altLang="ja-JP" smtClean="0">
                <a:solidFill>
                  <a:srgbClr val="000000"/>
                </a:solidFill>
                <a:latin typeface="Gill Sans MT" pitchFamily="34" charset="0"/>
              </a:rPr>
            </a:br>
            <a:r>
              <a:rPr lang="tr-TR" altLang="ja-JP" smtClean="0">
                <a:solidFill>
                  <a:srgbClr val="000000"/>
                </a:solidFill>
                <a:latin typeface="Gill Sans MT" pitchFamily="34" charset="0"/>
              </a:rPr>
              <a:t/>
            </a:r>
            <a:br>
              <a:rPr lang="tr-TR" altLang="ja-JP" smtClean="0">
                <a:solidFill>
                  <a:srgbClr val="000000"/>
                </a:solidFill>
                <a:latin typeface="Gill Sans MT" pitchFamily="34" charset="0"/>
              </a:rPr>
            </a:br>
            <a:r>
              <a:rPr lang="tr-TR" altLang="ja-JP" smtClean="0">
                <a:solidFill>
                  <a:srgbClr val="000000"/>
                </a:solidFill>
              </a:rPr>
              <a:t/>
            </a:r>
            <a:br>
              <a:rPr lang="tr-TR" altLang="ja-JP" smtClean="0">
                <a:solidFill>
                  <a:srgbClr val="000000"/>
                </a:solidFill>
              </a:rPr>
            </a:br>
            <a:endParaRPr lang="tr-TR" altLang="tr-TR" smtClean="0"/>
          </a:p>
        </p:txBody>
      </p:sp>
    </p:spTree>
    <p:extLst>
      <p:ext uri="{BB962C8B-B14F-4D97-AF65-F5344CB8AC3E}">
        <p14:creationId xmlns:p14="http://schemas.microsoft.com/office/powerpoint/2010/main" val="33955831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Unvan 1"/>
          <p:cNvSpPr>
            <a:spLocks noGrp="1"/>
          </p:cNvSpPr>
          <p:nvPr>
            <p:ph type="title"/>
          </p:nvPr>
        </p:nvSpPr>
        <p:spPr/>
        <p:txBody>
          <a:bodyPr/>
          <a:lstStyle/>
          <a:p>
            <a:r>
              <a:rPr lang="tr-TR" altLang="tr-TR" smtClean="0">
                <a:solidFill>
                  <a:srgbClr val="572314"/>
                </a:solidFill>
                <a:latin typeface="Gill Sans MT" pitchFamily="34" charset="0"/>
              </a:rPr>
              <a:t>Prof. Dr. Necdet Altun:</a:t>
            </a:r>
            <a:endParaRPr lang="tr-TR" altLang="tr-TR" smtClean="0"/>
          </a:p>
        </p:txBody>
      </p:sp>
      <p:sp>
        <p:nvSpPr>
          <p:cNvPr id="20483" name="İçerik Yer Tutucusu 2"/>
          <p:cNvSpPr>
            <a:spLocks noGrp="1"/>
          </p:cNvSpPr>
          <p:nvPr>
            <p:ph idx="1"/>
          </p:nvPr>
        </p:nvSpPr>
        <p:spPr/>
        <p:txBody>
          <a:bodyPr/>
          <a:lstStyle/>
          <a:p>
            <a:r>
              <a:rPr lang="tr-TR" altLang="tr-TR" smtClean="0">
                <a:solidFill>
                  <a:srgbClr val="000000"/>
                </a:solidFill>
                <a:latin typeface="Gill Sans MT" pitchFamily="34" charset="0"/>
              </a:rPr>
              <a:t>Ancak hasta ile iletişim konusunda hiçbir e</a:t>
            </a:r>
            <a:r>
              <a:rPr lang="tr-TR" altLang="tr-TR" smtClean="0">
                <a:solidFill>
                  <a:srgbClr val="000000"/>
                </a:solidFill>
              </a:rPr>
              <a:t>ğ</a:t>
            </a:r>
            <a:r>
              <a:rPr lang="tr-TR" altLang="tr-TR" smtClean="0">
                <a:solidFill>
                  <a:srgbClr val="000000"/>
                </a:solidFill>
                <a:latin typeface="Gill Sans MT" pitchFamily="34" charset="0"/>
              </a:rPr>
              <a:t>itim almıyoruz. Daha kötüsü usta-çırak ilişkisi içinde hocamızı örnek aldı</a:t>
            </a:r>
            <a:r>
              <a:rPr lang="tr-TR" altLang="tr-TR" smtClean="0">
                <a:solidFill>
                  <a:srgbClr val="000000"/>
                </a:solidFill>
              </a:rPr>
              <a:t>ğ</a:t>
            </a:r>
            <a:r>
              <a:rPr lang="tr-TR" altLang="tr-TR" smtClean="0">
                <a:solidFill>
                  <a:srgbClr val="000000"/>
                </a:solidFill>
                <a:latin typeface="Gill Sans MT" pitchFamily="34" charset="0"/>
              </a:rPr>
              <a:t>ımız için, onun hasta ile olan iletişimini de örnek olarak alıyoruz. Bu iyi bir örnek ise iyi ama ya iyi bir örnek de</a:t>
            </a:r>
            <a:r>
              <a:rPr lang="tr-TR" altLang="tr-TR" smtClean="0">
                <a:solidFill>
                  <a:srgbClr val="000000"/>
                </a:solidFill>
              </a:rPr>
              <a:t>ğ</a:t>
            </a:r>
            <a:r>
              <a:rPr lang="tr-TR" altLang="tr-TR" smtClean="0">
                <a:solidFill>
                  <a:srgbClr val="000000"/>
                </a:solidFill>
                <a:latin typeface="Gill Sans MT" pitchFamily="34" charset="0"/>
              </a:rPr>
              <a:t>ilse. Sonuçta </a:t>
            </a:r>
            <a:r>
              <a:rPr lang="tr-TR" altLang="tr-TR" b="1" smtClean="0">
                <a:solidFill>
                  <a:srgbClr val="000000"/>
                </a:solidFill>
                <a:latin typeface="Gill Sans MT" pitchFamily="34" charset="0"/>
              </a:rPr>
              <a:t>meslekte profesyoneliz </a:t>
            </a:r>
            <a:r>
              <a:rPr lang="tr-TR" altLang="tr-TR" smtClean="0">
                <a:solidFill>
                  <a:srgbClr val="000000"/>
                </a:solidFill>
                <a:latin typeface="Gill Sans MT" pitchFamily="34" charset="0"/>
              </a:rPr>
              <a:t>ama </a:t>
            </a:r>
            <a:r>
              <a:rPr lang="tr-TR" altLang="tr-TR" b="1" smtClean="0">
                <a:solidFill>
                  <a:srgbClr val="000000"/>
                </a:solidFill>
                <a:latin typeface="Gill Sans MT" pitchFamily="34" charset="0"/>
              </a:rPr>
              <a:t>iletişimde amatörüz.</a:t>
            </a:r>
            <a:r>
              <a:rPr lang="tr-TR" altLang="en-US" b="1" smtClean="0">
                <a:solidFill>
                  <a:srgbClr val="000000"/>
                </a:solidFill>
                <a:latin typeface="Gill Sans MT" pitchFamily="34" charset="0"/>
              </a:rPr>
              <a:t>’’</a:t>
            </a:r>
            <a:r>
              <a:rPr lang="tr-TR" altLang="ja-JP" smtClean="0">
                <a:solidFill>
                  <a:srgbClr val="000000"/>
                </a:solidFill>
                <a:latin typeface="Gill Sans MT" pitchFamily="34" charset="0"/>
              </a:rPr>
              <a:t/>
            </a:r>
            <a:br>
              <a:rPr lang="tr-TR" altLang="ja-JP" smtClean="0">
                <a:solidFill>
                  <a:srgbClr val="000000"/>
                </a:solidFill>
                <a:latin typeface="Gill Sans MT" pitchFamily="34" charset="0"/>
              </a:rPr>
            </a:br>
            <a:r>
              <a:rPr lang="tr-TR" altLang="ja-JP" smtClean="0">
                <a:solidFill>
                  <a:srgbClr val="000000"/>
                </a:solidFill>
                <a:latin typeface="Gill Sans MT" pitchFamily="34" charset="0"/>
              </a:rPr>
              <a:t/>
            </a:r>
            <a:br>
              <a:rPr lang="tr-TR" altLang="ja-JP" smtClean="0">
                <a:solidFill>
                  <a:srgbClr val="000000"/>
                </a:solidFill>
                <a:latin typeface="Gill Sans MT" pitchFamily="34" charset="0"/>
              </a:rPr>
            </a:br>
            <a:r>
              <a:rPr lang="tr-TR" altLang="ja-JP" smtClean="0">
                <a:solidFill>
                  <a:srgbClr val="000000"/>
                </a:solidFill>
                <a:latin typeface="Gill Sans MT" pitchFamily="34" charset="0"/>
              </a:rPr>
              <a:t/>
            </a:r>
            <a:br>
              <a:rPr lang="tr-TR" altLang="ja-JP" smtClean="0">
                <a:solidFill>
                  <a:srgbClr val="000000"/>
                </a:solidFill>
                <a:latin typeface="Gill Sans MT" pitchFamily="34" charset="0"/>
              </a:rPr>
            </a:br>
            <a:r>
              <a:rPr lang="tr-TR" altLang="ja-JP" smtClean="0">
                <a:solidFill>
                  <a:srgbClr val="000000"/>
                </a:solidFill>
                <a:latin typeface="Gill Sans MT" pitchFamily="34" charset="0"/>
              </a:rPr>
              <a:t/>
            </a:r>
            <a:br>
              <a:rPr lang="tr-TR" altLang="ja-JP" smtClean="0">
                <a:solidFill>
                  <a:srgbClr val="000000"/>
                </a:solidFill>
                <a:latin typeface="Gill Sans MT" pitchFamily="34" charset="0"/>
              </a:rPr>
            </a:br>
            <a:r>
              <a:rPr lang="tr-TR" altLang="ja-JP" smtClean="0">
                <a:solidFill>
                  <a:srgbClr val="000000"/>
                </a:solidFill>
                <a:latin typeface="Gill Sans MT" pitchFamily="34" charset="0"/>
              </a:rPr>
              <a:t/>
            </a:r>
            <a:br>
              <a:rPr lang="tr-TR" altLang="ja-JP" smtClean="0">
                <a:solidFill>
                  <a:srgbClr val="000000"/>
                </a:solidFill>
                <a:latin typeface="Gill Sans MT" pitchFamily="34" charset="0"/>
              </a:rPr>
            </a:br>
            <a:r>
              <a:rPr lang="tr-TR" altLang="ja-JP" smtClean="0">
                <a:solidFill>
                  <a:srgbClr val="000000"/>
                </a:solidFill>
                <a:latin typeface="Gill Sans MT" pitchFamily="34" charset="0"/>
              </a:rPr>
              <a:t/>
            </a:r>
            <a:br>
              <a:rPr lang="tr-TR" altLang="ja-JP" smtClean="0">
                <a:solidFill>
                  <a:srgbClr val="000000"/>
                </a:solidFill>
                <a:latin typeface="Gill Sans MT" pitchFamily="34" charset="0"/>
              </a:rPr>
            </a:br>
            <a:r>
              <a:rPr lang="tr-TR" altLang="ja-JP" smtClean="0">
                <a:solidFill>
                  <a:srgbClr val="000000"/>
                </a:solidFill>
                <a:latin typeface="Gill Sans MT" pitchFamily="34" charset="0"/>
              </a:rPr>
              <a:t/>
            </a:r>
            <a:br>
              <a:rPr lang="tr-TR" altLang="ja-JP" smtClean="0">
                <a:solidFill>
                  <a:srgbClr val="000000"/>
                </a:solidFill>
                <a:latin typeface="Gill Sans MT" pitchFamily="34" charset="0"/>
              </a:rPr>
            </a:br>
            <a:endParaRPr lang="tr-TR" altLang="tr-TR" smtClean="0"/>
          </a:p>
        </p:txBody>
      </p:sp>
    </p:spTree>
    <p:extLst>
      <p:ext uri="{BB962C8B-B14F-4D97-AF65-F5344CB8AC3E}">
        <p14:creationId xmlns:p14="http://schemas.microsoft.com/office/powerpoint/2010/main" val="13682143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Unvan 1"/>
          <p:cNvSpPr>
            <a:spLocks noGrp="1"/>
          </p:cNvSpPr>
          <p:nvPr>
            <p:ph type="title"/>
          </p:nvPr>
        </p:nvSpPr>
        <p:spPr/>
        <p:txBody>
          <a:bodyPr/>
          <a:lstStyle/>
          <a:p>
            <a:r>
              <a:rPr lang="tr-TR" altLang="tr-TR" smtClean="0">
                <a:solidFill>
                  <a:srgbClr val="572314"/>
                </a:solidFill>
                <a:latin typeface="Gill Sans MT" pitchFamily="34" charset="0"/>
              </a:rPr>
              <a:t>Hastaya ait özellikler</a:t>
            </a:r>
            <a:br>
              <a:rPr lang="tr-TR" altLang="tr-TR" smtClean="0">
                <a:solidFill>
                  <a:srgbClr val="572314"/>
                </a:solidFill>
                <a:latin typeface="Gill Sans MT" pitchFamily="34" charset="0"/>
              </a:rPr>
            </a:br>
            <a:endParaRPr lang="tr-TR" altLang="tr-TR" smtClean="0"/>
          </a:p>
        </p:txBody>
      </p:sp>
      <p:sp>
        <p:nvSpPr>
          <p:cNvPr id="21507" name="İçerik Yer Tutucusu 2"/>
          <p:cNvSpPr>
            <a:spLocks noGrp="1"/>
          </p:cNvSpPr>
          <p:nvPr>
            <p:ph idx="1"/>
          </p:nvPr>
        </p:nvSpPr>
        <p:spPr/>
        <p:txBody>
          <a:bodyPr/>
          <a:lstStyle/>
          <a:p>
            <a:r>
              <a:rPr lang="tr-TR" altLang="tr-TR" sz="2400" smtClean="0">
                <a:solidFill>
                  <a:srgbClr val="3891A7"/>
                </a:solidFill>
                <a:latin typeface="Wingdings 2" pitchFamily="18" charset="2"/>
              </a:rPr>
              <a:t> </a:t>
            </a:r>
            <a:r>
              <a:rPr lang="tr-TR" altLang="tr-TR" smtClean="0">
                <a:solidFill>
                  <a:srgbClr val="000000"/>
                </a:solidFill>
                <a:latin typeface="Gill Sans MT" pitchFamily="34" charset="0"/>
              </a:rPr>
              <a:t>Aralarında iletişimin söz konusu oldu</a:t>
            </a:r>
            <a:r>
              <a:rPr lang="tr-TR" altLang="tr-TR" smtClean="0">
                <a:solidFill>
                  <a:srgbClr val="000000"/>
                </a:solidFill>
              </a:rPr>
              <a:t>ğ</a:t>
            </a:r>
            <a:r>
              <a:rPr lang="tr-TR" altLang="tr-TR" smtClean="0">
                <a:solidFill>
                  <a:srgbClr val="000000"/>
                </a:solidFill>
                <a:latin typeface="Gill Sans MT" pitchFamily="34" charset="0"/>
              </a:rPr>
              <a:t>u iki kişiden birinin sa</a:t>
            </a:r>
            <a:r>
              <a:rPr lang="tr-TR" altLang="tr-TR" smtClean="0">
                <a:solidFill>
                  <a:srgbClr val="000000"/>
                </a:solidFill>
              </a:rPr>
              <a:t>ğ</a:t>
            </a:r>
            <a:r>
              <a:rPr lang="tr-TR" altLang="tr-TR" smtClean="0">
                <a:solidFill>
                  <a:srgbClr val="000000"/>
                </a:solidFill>
                <a:latin typeface="Gill Sans MT" pitchFamily="34" charset="0"/>
              </a:rPr>
              <a:t>lıksız olması.</a:t>
            </a:r>
            <a:br>
              <a:rPr lang="tr-TR" altLang="tr-TR" smtClean="0">
                <a:solidFill>
                  <a:srgbClr val="000000"/>
                </a:solidFill>
                <a:latin typeface="Gill Sans MT" pitchFamily="34" charset="0"/>
              </a:rPr>
            </a:br>
            <a:r>
              <a:rPr lang="tr-TR" altLang="tr-TR" sz="2400" smtClean="0">
                <a:solidFill>
                  <a:srgbClr val="3891A7"/>
                </a:solidFill>
                <a:latin typeface="Wingdings 2" pitchFamily="18" charset="2"/>
              </a:rPr>
              <a:t> </a:t>
            </a:r>
            <a:r>
              <a:rPr lang="tr-TR" altLang="tr-TR" smtClean="0">
                <a:solidFill>
                  <a:srgbClr val="000000"/>
                </a:solidFill>
                <a:latin typeface="Gill Sans MT" pitchFamily="34" charset="0"/>
              </a:rPr>
              <a:t>Sizinle istemeden, planlamadan, zorunlu olarak</a:t>
            </a:r>
            <a:br>
              <a:rPr lang="tr-TR" altLang="tr-TR" smtClean="0">
                <a:solidFill>
                  <a:srgbClr val="000000"/>
                </a:solidFill>
                <a:latin typeface="Gill Sans MT" pitchFamily="34" charset="0"/>
              </a:rPr>
            </a:br>
            <a:r>
              <a:rPr lang="tr-TR" altLang="tr-TR" smtClean="0">
                <a:solidFill>
                  <a:srgbClr val="000000"/>
                </a:solidFill>
                <a:latin typeface="Gill Sans MT" pitchFamily="34" charset="0"/>
              </a:rPr>
              <a:t>kurulan bir ilişki olması.</a:t>
            </a:r>
            <a:br>
              <a:rPr lang="tr-TR" altLang="tr-TR" smtClean="0">
                <a:solidFill>
                  <a:srgbClr val="000000"/>
                </a:solidFill>
                <a:latin typeface="Gill Sans MT" pitchFamily="34" charset="0"/>
              </a:rPr>
            </a:br>
            <a:r>
              <a:rPr lang="tr-TR" altLang="tr-TR" sz="2400" smtClean="0">
                <a:solidFill>
                  <a:srgbClr val="3891A7"/>
                </a:solidFill>
                <a:latin typeface="Wingdings 2" pitchFamily="18" charset="2"/>
              </a:rPr>
              <a:t> </a:t>
            </a:r>
            <a:r>
              <a:rPr lang="tr-TR" altLang="tr-TR" smtClean="0">
                <a:solidFill>
                  <a:srgbClr val="000000"/>
                </a:solidFill>
                <a:latin typeface="Gill Sans MT" pitchFamily="34" charset="0"/>
              </a:rPr>
              <a:t>Herhangi bir hastalı</a:t>
            </a:r>
            <a:r>
              <a:rPr lang="tr-TR" altLang="tr-TR" smtClean="0">
                <a:solidFill>
                  <a:srgbClr val="000000"/>
                </a:solidFill>
              </a:rPr>
              <a:t>ğ</a:t>
            </a:r>
            <a:r>
              <a:rPr lang="tr-TR" altLang="tr-TR" smtClean="0">
                <a:solidFill>
                  <a:srgbClr val="000000"/>
                </a:solidFill>
                <a:latin typeface="Gill Sans MT" pitchFamily="34" charset="0"/>
              </a:rPr>
              <a:t>ı olan kişinin ruhsal açıdan da etkilenmiş olması ve farklı davranışlar göstermesi.</a:t>
            </a:r>
            <a:br>
              <a:rPr lang="tr-TR" altLang="tr-TR" smtClean="0">
                <a:solidFill>
                  <a:srgbClr val="000000"/>
                </a:solidFill>
                <a:latin typeface="Gill Sans MT" pitchFamily="34" charset="0"/>
              </a:rPr>
            </a:br>
            <a:r>
              <a:rPr lang="tr-TR" altLang="tr-TR" sz="2400" smtClean="0">
                <a:solidFill>
                  <a:srgbClr val="3891A7"/>
                </a:solidFill>
                <a:latin typeface="Wingdings 2" pitchFamily="18" charset="2"/>
              </a:rPr>
              <a:t> </a:t>
            </a:r>
            <a:r>
              <a:rPr lang="tr-TR" altLang="tr-TR" smtClean="0">
                <a:solidFill>
                  <a:srgbClr val="000000"/>
                </a:solidFill>
                <a:latin typeface="Gill Sans MT" pitchFamily="34" charset="0"/>
              </a:rPr>
              <a:t>Hastalı</a:t>
            </a:r>
            <a:r>
              <a:rPr lang="tr-TR" altLang="tr-TR" smtClean="0">
                <a:solidFill>
                  <a:srgbClr val="000000"/>
                </a:solidFill>
              </a:rPr>
              <a:t>ğ</a:t>
            </a:r>
            <a:r>
              <a:rPr lang="tr-TR" altLang="tr-TR" smtClean="0">
                <a:solidFill>
                  <a:srgbClr val="000000"/>
                </a:solidFill>
                <a:latin typeface="Gill Sans MT" pitchFamily="34" charset="0"/>
              </a:rPr>
              <a:t>ı nedeniyle, korku, panik, hayal kırıklı</a:t>
            </a:r>
            <a:r>
              <a:rPr lang="tr-TR" altLang="tr-TR" smtClean="0">
                <a:solidFill>
                  <a:srgbClr val="000000"/>
                </a:solidFill>
              </a:rPr>
              <a:t>ğ</a:t>
            </a:r>
            <a:r>
              <a:rPr lang="tr-TR" altLang="tr-TR" smtClean="0">
                <a:solidFill>
                  <a:srgbClr val="000000"/>
                </a:solidFill>
                <a:latin typeface="Gill Sans MT" pitchFamily="34" charset="0"/>
              </a:rPr>
              <a:t>ı içinde olması.</a:t>
            </a:r>
            <a:br>
              <a:rPr lang="tr-TR" altLang="tr-TR" smtClean="0">
                <a:solidFill>
                  <a:srgbClr val="000000"/>
                </a:solidFill>
                <a:latin typeface="Gill Sans MT" pitchFamily="34" charset="0"/>
              </a:rPr>
            </a:br>
            <a:endParaRPr lang="tr-TR" altLang="tr-TR" smtClean="0"/>
          </a:p>
        </p:txBody>
      </p:sp>
    </p:spTree>
    <p:extLst>
      <p:ext uri="{BB962C8B-B14F-4D97-AF65-F5344CB8AC3E}">
        <p14:creationId xmlns:p14="http://schemas.microsoft.com/office/powerpoint/2010/main" val="15139621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Unvan 1"/>
          <p:cNvSpPr>
            <a:spLocks noGrp="1"/>
          </p:cNvSpPr>
          <p:nvPr>
            <p:ph type="title"/>
          </p:nvPr>
        </p:nvSpPr>
        <p:spPr/>
        <p:txBody>
          <a:bodyPr/>
          <a:lstStyle/>
          <a:p>
            <a:endParaRPr lang="tr-TR" altLang="tr-TR" smtClean="0"/>
          </a:p>
        </p:txBody>
      </p:sp>
      <p:sp>
        <p:nvSpPr>
          <p:cNvPr id="22531" name="İçerik Yer Tutucusu 2"/>
          <p:cNvSpPr>
            <a:spLocks noGrp="1"/>
          </p:cNvSpPr>
          <p:nvPr>
            <p:ph idx="1"/>
          </p:nvPr>
        </p:nvSpPr>
        <p:spPr/>
        <p:txBody>
          <a:bodyPr/>
          <a:lstStyle/>
          <a:p>
            <a:r>
              <a:rPr lang="tr-TR" altLang="tr-TR" sz="2400" smtClean="0">
                <a:solidFill>
                  <a:srgbClr val="3891A7"/>
                </a:solidFill>
                <a:latin typeface="Wingdings 2" pitchFamily="18" charset="2"/>
              </a:rPr>
              <a:t> </a:t>
            </a:r>
            <a:r>
              <a:rPr lang="tr-TR" altLang="tr-TR" smtClean="0">
                <a:solidFill>
                  <a:srgbClr val="000000"/>
                </a:solidFill>
                <a:latin typeface="Gill Sans MT" pitchFamily="34" charset="0"/>
              </a:rPr>
              <a:t>Başından geçen olumsuz olaylar nedeniyle, öfke,</a:t>
            </a:r>
            <a:br>
              <a:rPr lang="tr-TR" altLang="tr-TR" smtClean="0">
                <a:solidFill>
                  <a:srgbClr val="000000"/>
                </a:solidFill>
                <a:latin typeface="Gill Sans MT" pitchFamily="34" charset="0"/>
              </a:rPr>
            </a:br>
            <a:r>
              <a:rPr lang="tr-TR" altLang="tr-TR" smtClean="0">
                <a:solidFill>
                  <a:srgbClr val="000000"/>
                </a:solidFill>
                <a:latin typeface="Gill Sans MT" pitchFamily="34" charset="0"/>
              </a:rPr>
              <a:t>kızgınlık, hatta düşmanlık duygusu içinde olabilir.</a:t>
            </a:r>
            <a:br>
              <a:rPr lang="tr-TR" altLang="tr-TR" smtClean="0">
                <a:solidFill>
                  <a:srgbClr val="000000"/>
                </a:solidFill>
                <a:latin typeface="Gill Sans MT" pitchFamily="34" charset="0"/>
              </a:rPr>
            </a:br>
            <a:r>
              <a:rPr lang="tr-TR" altLang="tr-TR" smtClean="0">
                <a:solidFill>
                  <a:srgbClr val="000000"/>
                </a:solidFill>
                <a:latin typeface="Gill Sans MT" pitchFamily="34" charset="0"/>
              </a:rPr>
              <a:t>Hatta saldırgan bir tutum sergileyebilir.</a:t>
            </a:r>
            <a:br>
              <a:rPr lang="tr-TR" altLang="tr-TR" smtClean="0">
                <a:solidFill>
                  <a:srgbClr val="000000"/>
                </a:solidFill>
                <a:latin typeface="Gill Sans MT" pitchFamily="34" charset="0"/>
              </a:rPr>
            </a:br>
            <a:r>
              <a:rPr lang="tr-TR" altLang="tr-TR" sz="2400" smtClean="0">
                <a:solidFill>
                  <a:srgbClr val="3891A7"/>
                </a:solidFill>
                <a:latin typeface="Wingdings 2" pitchFamily="18" charset="2"/>
              </a:rPr>
              <a:t> </a:t>
            </a:r>
            <a:r>
              <a:rPr lang="tr-TR" altLang="tr-TR" smtClean="0">
                <a:solidFill>
                  <a:srgbClr val="000000"/>
                </a:solidFill>
                <a:latin typeface="Gill Sans MT" pitchFamily="34" charset="0"/>
              </a:rPr>
              <a:t>Utangaç olabilir.</a:t>
            </a:r>
            <a:br>
              <a:rPr lang="tr-TR" altLang="tr-TR" smtClean="0">
                <a:solidFill>
                  <a:srgbClr val="000000"/>
                </a:solidFill>
                <a:latin typeface="Gill Sans MT" pitchFamily="34" charset="0"/>
              </a:rPr>
            </a:br>
            <a:endParaRPr lang="tr-TR" altLang="tr-TR" smtClean="0"/>
          </a:p>
        </p:txBody>
      </p:sp>
    </p:spTree>
    <p:extLst>
      <p:ext uri="{BB962C8B-B14F-4D97-AF65-F5344CB8AC3E}">
        <p14:creationId xmlns:p14="http://schemas.microsoft.com/office/powerpoint/2010/main" val="14284958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Unvan 1"/>
          <p:cNvSpPr>
            <a:spLocks noGrp="1"/>
          </p:cNvSpPr>
          <p:nvPr>
            <p:ph type="title"/>
          </p:nvPr>
        </p:nvSpPr>
        <p:spPr/>
        <p:txBody>
          <a:bodyPr/>
          <a:lstStyle/>
          <a:p>
            <a:r>
              <a:rPr lang="tr-TR" altLang="tr-TR" sz="4000" smtClean="0">
                <a:solidFill>
                  <a:srgbClr val="572314"/>
                </a:solidFill>
                <a:latin typeface="Gill Sans MT" pitchFamily="34" charset="0"/>
              </a:rPr>
              <a:t>Hekime ait özellikler</a:t>
            </a:r>
            <a:endParaRPr lang="tr-TR" altLang="tr-TR" smtClean="0"/>
          </a:p>
        </p:txBody>
      </p:sp>
      <p:sp>
        <p:nvSpPr>
          <p:cNvPr id="23555" name="İçerik Yer Tutucusu 2"/>
          <p:cNvSpPr>
            <a:spLocks noGrp="1"/>
          </p:cNvSpPr>
          <p:nvPr>
            <p:ph idx="1"/>
          </p:nvPr>
        </p:nvSpPr>
        <p:spPr/>
        <p:txBody>
          <a:bodyPr/>
          <a:lstStyle/>
          <a:p>
            <a:pPr marL="0" indent="0">
              <a:buFont typeface="Wingdings" pitchFamily="2" charset="2"/>
              <a:buNone/>
            </a:pPr>
            <a:r>
              <a:rPr lang="tr-TR" altLang="tr-TR" sz="4000" smtClean="0">
                <a:solidFill>
                  <a:srgbClr val="572314"/>
                </a:solidFill>
                <a:latin typeface="Gill Sans MT" pitchFamily="34" charset="0"/>
              </a:rPr>
              <a:t/>
            </a:r>
            <a:br>
              <a:rPr lang="tr-TR" altLang="tr-TR" sz="4000" smtClean="0">
                <a:solidFill>
                  <a:srgbClr val="572314"/>
                </a:solidFill>
                <a:latin typeface="Gill Sans MT" pitchFamily="34" charset="0"/>
              </a:rPr>
            </a:br>
            <a:r>
              <a:rPr lang="tr-TR" altLang="tr-TR" sz="2400" smtClean="0">
                <a:solidFill>
                  <a:srgbClr val="3891A7"/>
                </a:solidFill>
                <a:latin typeface="Wingdings 2" pitchFamily="18" charset="2"/>
              </a:rPr>
              <a:t> </a:t>
            </a:r>
            <a:r>
              <a:rPr lang="tr-TR" altLang="tr-TR" smtClean="0">
                <a:solidFill>
                  <a:srgbClr val="000000"/>
                </a:solidFill>
                <a:latin typeface="Gill Sans MT" pitchFamily="34" charset="0"/>
              </a:rPr>
              <a:t>A</a:t>
            </a:r>
            <a:r>
              <a:rPr lang="tr-TR" altLang="tr-TR" smtClean="0">
                <a:solidFill>
                  <a:srgbClr val="000000"/>
                </a:solidFill>
              </a:rPr>
              <a:t>ğ</a:t>
            </a:r>
            <a:r>
              <a:rPr lang="tr-TR" altLang="tr-TR" smtClean="0">
                <a:solidFill>
                  <a:srgbClr val="000000"/>
                </a:solidFill>
                <a:latin typeface="Gill Sans MT" pitchFamily="34" charset="0"/>
              </a:rPr>
              <a:t>ır iş yükü, a</a:t>
            </a:r>
            <a:r>
              <a:rPr lang="tr-TR" altLang="tr-TR" smtClean="0">
                <a:solidFill>
                  <a:srgbClr val="000000"/>
                </a:solidFill>
              </a:rPr>
              <a:t>ğ</a:t>
            </a:r>
            <a:r>
              <a:rPr lang="tr-TR" altLang="tr-TR" smtClean="0">
                <a:solidFill>
                  <a:srgbClr val="000000"/>
                </a:solidFill>
                <a:latin typeface="Gill Sans MT" pitchFamily="34" charset="0"/>
              </a:rPr>
              <a:t>ır nöbetler, uyku sorunları</a:t>
            </a:r>
            <a:br>
              <a:rPr lang="tr-TR" altLang="tr-TR" smtClean="0">
                <a:solidFill>
                  <a:srgbClr val="000000"/>
                </a:solidFill>
                <a:latin typeface="Gill Sans MT" pitchFamily="34" charset="0"/>
              </a:rPr>
            </a:br>
            <a:r>
              <a:rPr lang="tr-TR" altLang="tr-TR" smtClean="0">
                <a:solidFill>
                  <a:srgbClr val="000000"/>
                </a:solidFill>
                <a:latin typeface="Gill Sans MT" pitchFamily="34" charset="0"/>
              </a:rPr>
              <a:t>ve fiziksel ve mental yorgunluk.</a:t>
            </a:r>
            <a:br>
              <a:rPr lang="tr-TR" altLang="tr-TR" smtClean="0">
                <a:solidFill>
                  <a:srgbClr val="000000"/>
                </a:solidFill>
                <a:latin typeface="Gill Sans MT" pitchFamily="34" charset="0"/>
              </a:rPr>
            </a:br>
            <a:r>
              <a:rPr lang="tr-TR" altLang="tr-TR" sz="2400" smtClean="0">
                <a:solidFill>
                  <a:srgbClr val="3891A7"/>
                </a:solidFill>
                <a:latin typeface="Wingdings 2" pitchFamily="18" charset="2"/>
              </a:rPr>
              <a:t> </a:t>
            </a:r>
            <a:r>
              <a:rPr lang="tr-TR" altLang="tr-TR" smtClean="0">
                <a:solidFill>
                  <a:srgbClr val="000000"/>
                </a:solidFill>
                <a:latin typeface="Gill Sans MT" pitchFamily="34" charset="0"/>
              </a:rPr>
              <a:t>Olumsuz çalışma koşulları,</a:t>
            </a:r>
            <a:br>
              <a:rPr lang="tr-TR" altLang="tr-TR" smtClean="0">
                <a:solidFill>
                  <a:srgbClr val="000000"/>
                </a:solidFill>
                <a:latin typeface="Gill Sans MT" pitchFamily="34" charset="0"/>
              </a:rPr>
            </a:br>
            <a:r>
              <a:rPr lang="tr-TR" altLang="tr-TR" sz="2400" smtClean="0">
                <a:solidFill>
                  <a:srgbClr val="3891A7"/>
                </a:solidFill>
                <a:latin typeface="Wingdings 2" pitchFamily="18" charset="2"/>
              </a:rPr>
              <a:t> </a:t>
            </a:r>
            <a:r>
              <a:rPr lang="tr-TR" altLang="tr-TR" smtClean="0">
                <a:solidFill>
                  <a:srgbClr val="000000"/>
                </a:solidFill>
                <a:latin typeface="Gill Sans MT" pitchFamily="34" charset="0"/>
              </a:rPr>
              <a:t>Hastalanma riski</a:t>
            </a:r>
            <a:br>
              <a:rPr lang="tr-TR" altLang="tr-TR" smtClean="0">
                <a:solidFill>
                  <a:srgbClr val="000000"/>
                </a:solidFill>
                <a:latin typeface="Gill Sans MT" pitchFamily="34" charset="0"/>
              </a:rPr>
            </a:br>
            <a:r>
              <a:rPr lang="tr-TR" altLang="tr-TR" sz="2400" smtClean="0">
                <a:solidFill>
                  <a:srgbClr val="3891A7"/>
                </a:solidFill>
                <a:latin typeface="Wingdings 2" pitchFamily="18" charset="2"/>
              </a:rPr>
              <a:t> </a:t>
            </a:r>
            <a:r>
              <a:rPr lang="tr-TR" altLang="tr-TR" smtClean="0">
                <a:solidFill>
                  <a:srgbClr val="000000"/>
                </a:solidFill>
                <a:latin typeface="Gill Sans MT" pitchFamily="34" charset="0"/>
              </a:rPr>
              <a:t>Ücret</a:t>
            </a:r>
            <a:br>
              <a:rPr lang="tr-TR" altLang="tr-TR" smtClean="0">
                <a:solidFill>
                  <a:srgbClr val="000000"/>
                </a:solidFill>
                <a:latin typeface="Gill Sans MT" pitchFamily="34" charset="0"/>
              </a:rPr>
            </a:br>
            <a:r>
              <a:rPr lang="tr-TR" altLang="tr-TR" sz="2400" smtClean="0">
                <a:solidFill>
                  <a:srgbClr val="3891A7"/>
                </a:solidFill>
                <a:latin typeface="Wingdings 2" pitchFamily="18" charset="2"/>
              </a:rPr>
              <a:t> </a:t>
            </a:r>
            <a:r>
              <a:rPr lang="tr-TR" altLang="tr-TR" smtClean="0">
                <a:solidFill>
                  <a:srgbClr val="000000"/>
                </a:solidFill>
                <a:latin typeface="Gill Sans MT" pitchFamily="34" charset="0"/>
              </a:rPr>
              <a:t>Özel sorunlar</a:t>
            </a:r>
            <a:br>
              <a:rPr lang="tr-TR" altLang="tr-TR" smtClean="0">
                <a:solidFill>
                  <a:srgbClr val="000000"/>
                </a:solidFill>
                <a:latin typeface="Gill Sans MT" pitchFamily="34" charset="0"/>
              </a:rPr>
            </a:br>
            <a:endParaRPr lang="tr-TR" altLang="tr-TR" smtClean="0"/>
          </a:p>
        </p:txBody>
      </p:sp>
    </p:spTree>
    <p:extLst>
      <p:ext uri="{BB962C8B-B14F-4D97-AF65-F5344CB8AC3E}">
        <p14:creationId xmlns:p14="http://schemas.microsoft.com/office/powerpoint/2010/main" val="9620052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endParaRPr lang="tr-TR" altLang="tr-TR" smtClean="0"/>
          </a:p>
        </p:txBody>
      </p:sp>
      <p:sp>
        <p:nvSpPr>
          <p:cNvPr id="24579" name="Content Placeholder 2"/>
          <p:cNvSpPr>
            <a:spLocks noGrp="1"/>
          </p:cNvSpPr>
          <p:nvPr>
            <p:ph idx="1"/>
          </p:nvPr>
        </p:nvSpPr>
        <p:spPr>
          <a:xfrm>
            <a:off x="755650" y="2349500"/>
            <a:ext cx="7693025" cy="3724275"/>
          </a:xfrm>
        </p:spPr>
        <p:txBody>
          <a:bodyPr/>
          <a:lstStyle/>
          <a:p>
            <a:r>
              <a:rPr lang="tr-TR" altLang="tr-TR" smtClean="0"/>
              <a:t>Etkili bir görüşme yapabilmek için, doktorun eğitimi, bilgi birikimi ve tecrübesi kadar, sahip olduğu iletişim teknikleri ve sorun çözme yeteneği de önemlidir. iyi iletişim becerilerine sahip doktorlar, hastalarının problemlerini daha doğru bir şekilde ortaya koyabilmekte; hastalarının uyum ve memnuniyetini daha fazla sağlayabilmekte; mesleki  memnuniyetlerini arttırırken iş streslerini azaltabilmektedirler </a:t>
            </a:r>
          </a:p>
          <a:p>
            <a:endParaRPr lang="en-US" altLang="tr-TR" smtClean="0"/>
          </a:p>
        </p:txBody>
      </p:sp>
    </p:spTree>
    <p:extLst>
      <p:ext uri="{BB962C8B-B14F-4D97-AF65-F5344CB8AC3E}">
        <p14:creationId xmlns:p14="http://schemas.microsoft.com/office/powerpoint/2010/main" val="21679871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Unvan 1"/>
          <p:cNvSpPr>
            <a:spLocks noGrp="1"/>
          </p:cNvSpPr>
          <p:nvPr>
            <p:ph type="title"/>
          </p:nvPr>
        </p:nvSpPr>
        <p:spPr>
          <a:xfrm>
            <a:off x="722313" y="1246188"/>
            <a:ext cx="7924800" cy="1143000"/>
          </a:xfrm>
        </p:spPr>
        <p:txBody>
          <a:bodyPr/>
          <a:lstStyle/>
          <a:p>
            <a:r>
              <a:rPr lang="tr-TR" altLang="tr-TR" smtClean="0">
                <a:solidFill>
                  <a:srgbClr val="000000"/>
                </a:solidFill>
                <a:latin typeface="Gill Sans MT" pitchFamily="34" charset="0"/>
              </a:rPr>
              <a:t/>
            </a:r>
            <a:br>
              <a:rPr lang="tr-TR" altLang="tr-TR" smtClean="0">
                <a:solidFill>
                  <a:srgbClr val="000000"/>
                </a:solidFill>
                <a:latin typeface="Gill Sans MT" pitchFamily="34" charset="0"/>
              </a:rPr>
            </a:br>
            <a:r>
              <a:rPr lang="tr-TR" altLang="tr-TR" smtClean="0">
                <a:solidFill>
                  <a:srgbClr val="000000"/>
                </a:solidFill>
                <a:latin typeface="Gill Sans MT" pitchFamily="34" charset="0"/>
              </a:rPr>
              <a:t/>
            </a:r>
            <a:br>
              <a:rPr lang="tr-TR" altLang="tr-TR" smtClean="0">
                <a:solidFill>
                  <a:srgbClr val="000000"/>
                </a:solidFill>
                <a:latin typeface="Gill Sans MT" pitchFamily="34" charset="0"/>
              </a:rPr>
            </a:br>
            <a:r>
              <a:rPr lang="tr-TR" altLang="tr-TR" smtClean="0">
                <a:solidFill>
                  <a:srgbClr val="000000"/>
                </a:solidFill>
                <a:latin typeface="Gill Sans MT" pitchFamily="34" charset="0"/>
              </a:rPr>
              <a:t/>
            </a:r>
            <a:br>
              <a:rPr lang="tr-TR" altLang="tr-TR" smtClean="0">
                <a:solidFill>
                  <a:srgbClr val="000000"/>
                </a:solidFill>
                <a:latin typeface="Gill Sans MT" pitchFamily="34" charset="0"/>
              </a:rPr>
            </a:br>
            <a:r>
              <a:rPr lang="tr-TR" altLang="tr-TR" smtClean="0">
                <a:solidFill>
                  <a:srgbClr val="000000"/>
                </a:solidFill>
                <a:latin typeface="Gill Sans MT" pitchFamily="34" charset="0"/>
              </a:rPr>
              <a:t/>
            </a:r>
            <a:br>
              <a:rPr lang="tr-TR" altLang="tr-TR" smtClean="0">
                <a:solidFill>
                  <a:srgbClr val="000000"/>
                </a:solidFill>
                <a:latin typeface="Gill Sans MT" pitchFamily="34" charset="0"/>
              </a:rPr>
            </a:br>
            <a:r>
              <a:rPr lang="tr-TR" altLang="tr-TR" smtClean="0">
                <a:solidFill>
                  <a:srgbClr val="000000"/>
                </a:solidFill>
                <a:latin typeface="Gill Sans MT" pitchFamily="34" charset="0"/>
              </a:rPr>
              <a:t>Bir hekimin hasta ile do</a:t>
            </a:r>
            <a:r>
              <a:rPr lang="tr-TR" altLang="tr-TR" smtClean="0">
                <a:solidFill>
                  <a:srgbClr val="000000"/>
                </a:solidFill>
              </a:rPr>
              <a:t>ğ</a:t>
            </a:r>
            <a:r>
              <a:rPr lang="tr-TR" altLang="tr-TR" smtClean="0">
                <a:solidFill>
                  <a:srgbClr val="000000"/>
                </a:solidFill>
                <a:latin typeface="Gill Sans MT" pitchFamily="34" charset="0"/>
              </a:rPr>
              <a:t>ru ve başarılı bir iletişim</a:t>
            </a:r>
            <a:br>
              <a:rPr lang="tr-TR" altLang="tr-TR" smtClean="0">
                <a:solidFill>
                  <a:srgbClr val="000000"/>
                </a:solidFill>
                <a:latin typeface="Gill Sans MT" pitchFamily="34" charset="0"/>
              </a:rPr>
            </a:br>
            <a:r>
              <a:rPr lang="tr-TR" altLang="tr-TR" smtClean="0">
                <a:solidFill>
                  <a:srgbClr val="000000"/>
                </a:solidFill>
                <a:latin typeface="Gill Sans MT" pitchFamily="34" charset="0"/>
              </a:rPr>
              <a:t>kurabilmesi için;</a:t>
            </a:r>
            <a:br>
              <a:rPr lang="tr-TR" altLang="tr-TR" smtClean="0">
                <a:solidFill>
                  <a:srgbClr val="000000"/>
                </a:solidFill>
                <a:latin typeface="Gill Sans MT" pitchFamily="34" charset="0"/>
              </a:rPr>
            </a:br>
            <a:endParaRPr lang="tr-TR" altLang="tr-TR" smtClean="0"/>
          </a:p>
        </p:txBody>
      </p:sp>
      <p:sp>
        <p:nvSpPr>
          <p:cNvPr id="25603" name="İçerik Yer Tutucusu 2"/>
          <p:cNvSpPr>
            <a:spLocks noGrp="1"/>
          </p:cNvSpPr>
          <p:nvPr>
            <p:ph idx="1"/>
          </p:nvPr>
        </p:nvSpPr>
        <p:spPr>
          <a:xfrm>
            <a:off x="838200" y="2205038"/>
            <a:ext cx="7693025" cy="3724275"/>
          </a:xfrm>
        </p:spPr>
        <p:txBody>
          <a:bodyPr/>
          <a:lstStyle/>
          <a:p>
            <a:r>
              <a:rPr lang="tr-TR" altLang="tr-TR" sz="2400" smtClean="0">
                <a:solidFill>
                  <a:srgbClr val="3891A7"/>
                </a:solidFill>
                <a:latin typeface="Wingdings 2" pitchFamily="18" charset="2"/>
              </a:rPr>
              <a:t> </a:t>
            </a:r>
            <a:r>
              <a:rPr lang="tr-TR" altLang="tr-TR" smtClean="0">
                <a:solidFill>
                  <a:srgbClr val="000000"/>
                </a:solidFill>
                <a:latin typeface="Gill Sans MT" pitchFamily="34" charset="0"/>
              </a:rPr>
              <a:t>Genel görünümünün düzgün olması, temiz bir</a:t>
            </a:r>
            <a:br>
              <a:rPr lang="tr-TR" altLang="tr-TR" smtClean="0">
                <a:solidFill>
                  <a:srgbClr val="000000"/>
                </a:solidFill>
                <a:latin typeface="Gill Sans MT" pitchFamily="34" charset="0"/>
              </a:rPr>
            </a:br>
            <a:r>
              <a:rPr lang="tr-TR" altLang="tr-TR" smtClean="0">
                <a:solidFill>
                  <a:srgbClr val="000000"/>
                </a:solidFill>
                <a:latin typeface="Gill Sans MT" pitchFamily="34" charset="0"/>
              </a:rPr>
              <a:t>yüzü, saç ve sakalı ve özenli ve temiz bir giyimi</a:t>
            </a:r>
            <a:br>
              <a:rPr lang="tr-TR" altLang="tr-TR" smtClean="0">
                <a:solidFill>
                  <a:srgbClr val="000000"/>
                </a:solidFill>
                <a:latin typeface="Gill Sans MT" pitchFamily="34" charset="0"/>
              </a:rPr>
            </a:br>
            <a:r>
              <a:rPr lang="tr-TR" altLang="tr-TR" smtClean="0">
                <a:solidFill>
                  <a:srgbClr val="000000"/>
                </a:solidFill>
                <a:latin typeface="Gill Sans MT" pitchFamily="34" charset="0"/>
              </a:rPr>
              <a:t>olmalıdır. Fransızların söyledi</a:t>
            </a:r>
            <a:r>
              <a:rPr lang="tr-TR" altLang="tr-TR" smtClean="0">
                <a:solidFill>
                  <a:srgbClr val="000000"/>
                </a:solidFill>
              </a:rPr>
              <a:t>ğ</a:t>
            </a:r>
            <a:r>
              <a:rPr lang="tr-TR" altLang="tr-TR" smtClean="0">
                <a:solidFill>
                  <a:srgbClr val="000000"/>
                </a:solidFill>
                <a:latin typeface="Gill Sans MT" pitchFamily="34" charset="0"/>
              </a:rPr>
              <a:t>i gibi, </a:t>
            </a:r>
            <a:r>
              <a:rPr lang="tr-TR" altLang="en-US" smtClean="0">
                <a:solidFill>
                  <a:srgbClr val="000000"/>
                </a:solidFill>
                <a:latin typeface="Gill Sans MT" pitchFamily="34" charset="0"/>
              </a:rPr>
              <a:t>“</a:t>
            </a:r>
            <a:r>
              <a:rPr lang="tr-TR" altLang="tr-TR" smtClean="0">
                <a:solidFill>
                  <a:srgbClr val="000000"/>
                </a:solidFill>
                <a:latin typeface="Gill Sans MT" pitchFamily="34" charset="0"/>
              </a:rPr>
              <a:t>ilk intiba en</a:t>
            </a:r>
            <a:br>
              <a:rPr lang="tr-TR" altLang="tr-TR" smtClean="0">
                <a:solidFill>
                  <a:srgbClr val="000000"/>
                </a:solidFill>
                <a:latin typeface="Gill Sans MT" pitchFamily="34" charset="0"/>
              </a:rPr>
            </a:br>
            <a:r>
              <a:rPr lang="tr-TR" altLang="tr-TR" smtClean="0">
                <a:solidFill>
                  <a:srgbClr val="000000"/>
                </a:solidFill>
                <a:latin typeface="Gill Sans MT" pitchFamily="34" charset="0"/>
              </a:rPr>
              <a:t>iyi intibadır</a:t>
            </a:r>
            <a:r>
              <a:rPr lang="tr-TR" altLang="en-US" smtClean="0">
                <a:solidFill>
                  <a:srgbClr val="000000"/>
                </a:solidFill>
                <a:latin typeface="Gill Sans MT" pitchFamily="34" charset="0"/>
              </a:rPr>
              <a:t>”</a:t>
            </a:r>
            <a:r>
              <a:rPr lang="tr-TR" altLang="tr-TR" smtClean="0">
                <a:solidFill>
                  <a:srgbClr val="000000"/>
                </a:solidFill>
                <a:latin typeface="Gill Sans MT" pitchFamily="34" charset="0"/>
              </a:rPr>
              <a:t>.</a:t>
            </a:r>
            <a:br>
              <a:rPr lang="tr-TR" altLang="tr-TR" smtClean="0">
                <a:solidFill>
                  <a:srgbClr val="000000"/>
                </a:solidFill>
                <a:latin typeface="Gill Sans MT" pitchFamily="34" charset="0"/>
              </a:rPr>
            </a:br>
            <a:r>
              <a:rPr lang="tr-TR" altLang="tr-TR" sz="2400" smtClean="0">
                <a:solidFill>
                  <a:srgbClr val="3891A7"/>
                </a:solidFill>
                <a:latin typeface="Wingdings 2" pitchFamily="18" charset="2"/>
              </a:rPr>
              <a:t> </a:t>
            </a:r>
            <a:r>
              <a:rPr lang="tr-TR" altLang="tr-TR" smtClean="0">
                <a:solidFill>
                  <a:srgbClr val="000000"/>
                </a:solidFill>
              </a:rPr>
              <a:t>İ</a:t>
            </a:r>
            <a:r>
              <a:rPr lang="tr-TR" altLang="tr-TR" smtClean="0">
                <a:solidFill>
                  <a:srgbClr val="000000"/>
                </a:solidFill>
                <a:latin typeface="Gill Sans MT" pitchFamily="34" charset="0"/>
              </a:rPr>
              <a:t>lk hitap, selamlama,</a:t>
            </a:r>
            <a:br>
              <a:rPr lang="tr-TR" altLang="tr-TR" smtClean="0">
                <a:solidFill>
                  <a:srgbClr val="000000"/>
                </a:solidFill>
                <a:latin typeface="Gill Sans MT" pitchFamily="34" charset="0"/>
              </a:rPr>
            </a:br>
            <a:r>
              <a:rPr lang="tr-TR" altLang="tr-TR" sz="2400" smtClean="0">
                <a:solidFill>
                  <a:srgbClr val="3891A7"/>
                </a:solidFill>
                <a:latin typeface="Wingdings 2" pitchFamily="18" charset="2"/>
              </a:rPr>
              <a:t> </a:t>
            </a:r>
            <a:r>
              <a:rPr lang="tr-TR" altLang="tr-TR" smtClean="0">
                <a:solidFill>
                  <a:srgbClr val="000000"/>
                </a:solidFill>
                <a:latin typeface="Gill Sans MT" pitchFamily="34" charset="0"/>
              </a:rPr>
              <a:t>Hastayla göz teması kurarak konuşma,</a:t>
            </a:r>
            <a:br>
              <a:rPr lang="tr-TR" altLang="tr-TR" smtClean="0">
                <a:solidFill>
                  <a:srgbClr val="000000"/>
                </a:solidFill>
                <a:latin typeface="Gill Sans MT" pitchFamily="34" charset="0"/>
              </a:rPr>
            </a:br>
            <a:r>
              <a:rPr lang="tr-TR" altLang="tr-TR" sz="2400" smtClean="0">
                <a:solidFill>
                  <a:srgbClr val="3891A7"/>
                </a:solidFill>
                <a:latin typeface="Wingdings 2" pitchFamily="18" charset="2"/>
              </a:rPr>
              <a:t> </a:t>
            </a:r>
            <a:r>
              <a:rPr lang="tr-TR" altLang="tr-TR" smtClean="0">
                <a:solidFill>
                  <a:srgbClr val="000000"/>
                </a:solidFill>
                <a:latin typeface="Gill Sans MT" pitchFamily="34" charset="0"/>
              </a:rPr>
              <a:t>Yüz ifadesi,</a:t>
            </a:r>
            <a:br>
              <a:rPr lang="tr-TR" altLang="tr-TR" smtClean="0">
                <a:solidFill>
                  <a:srgbClr val="000000"/>
                </a:solidFill>
                <a:latin typeface="Gill Sans MT" pitchFamily="34" charset="0"/>
              </a:rPr>
            </a:br>
            <a:r>
              <a:rPr lang="tr-TR" altLang="tr-TR" sz="2400" smtClean="0">
                <a:solidFill>
                  <a:srgbClr val="3891A7"/>
                </a:solidFill>
                <a:latin typeface="Wingdings 2" pitchFamily="18" charset="2"/>
              </a:rPr>
              <a:t> </a:t>
            </a:r>
            <a:r>
              <a:rPr lang="tr-TR" altLang="tr-TR" smtClean="0">
                <a:solidFill>
                  <a:srgbClr val="000000"/>
                </a:solidFill>
                <a:latin typeface="Gill Sans MT" pitchFamily="34" charset="0"/>
              </a:rPr>
              <a:t>Ses tonu,</a:t>
            </a:r>
            <a:br>
              <a:rPr lang="tr-TR" altLang="tr-TR" smtClean="0">
                <a:solidFill>
                  <a:srgbClr val="000000"/>
                </a:solidFill>
                <a:latin typeface="Gill Sans MT" pitchFamily="34" charset="0"/>
              </a:rPr>
            </a:br>
            <a:r>
              <a:rPr lang="tr-TR" altLang="tr-TR" sz="2400" smtClean="0">
                <a:solidFill>
                  <a:srgbClr val="3891A7"/>
                </a:solidFill>
                <a:latin typeface="Wingdings 2" pitchFamily="18" charset="2"/>
              </a:rPr>
              <a:t> </a:t>
            </a:r>
            <a:r>
              <a:rPr lang="tr-TR" altLang="tr-TR" smtClean="0">
                <a:solidFill>
                  <a:srgbClr val="000000"/>
                </a:solidFill>
                <a:latin typeface="Gill Sans MT" pitchFamily="34" charset="0"/>
              </a:rPr>
              <a:t>Üslup (Hastanın sosyokültürel durumu, sosyal</a:t>
            </a:r>
            <a:br>
              <a:rPr lang="tr-TR" altLang="tr-TR" smtClean="0">
                <a:solidFill>
                  <a:srgbClr val="000000"/>
                </a:solidFill>
                <a:latin typeface="Gill Sans MT" pitchFamily="34" charset="0"/>
              </a:rPr>
            </a:br>
            <a:r>
              <a:rPr lang="tr-TR" altLang="tr-TR" smtClean="0">
                <a:solidFill>
                  <a:srgbClr val="000000"/>
                </a:solidFill>
                <a:latin typeface="Gill Sans MT" pitchFamily="34" charset="0"/>
              </a:rPr>
              <a:t>statüsü, yaşı, duygusal durumu, mental durumuna</a:t>
            </a:r>
            <a:br>
              <a:rPr lang="tr-TR" altLang="tr-TR" smtClean="0">
                <a:solidFill>
                  <a:srgbClr val="000000"/>
                </a:solidFill>
                <a:latin typeface="Gill Sans MT" pitchFamily="34" charset="0"/>
              </a:rPr>
            </a:br>
            <a:r>
              <a:rPr lang="tr-TR" altLang="tr-TR" smtClean="0">
                <a:solidFill>
                  <a:srgbClr val="000000"/>
                </a:solidFill>
                <a:latin typeface="Gill Sans MT" pitchFamily="34" charset="0"/>
              </a:rPr>
              <a:t>göre seçilmelidir.)</a:t>
            </a:r>
            <a:br>
              <a:rPr lang="tr-TR" altLang="tr-TR" smtClean="0">
                <a:solidFill>
                  <a:srgbClr val="000000"/>
                </a:solidFill>
                <a:latin typeface="Gill Sans MT" pitchFamily="34" charset="0"/>
              </a:rPr>
            </a:br>
            <a:endParaRPr lang="tr-TR" altLang="tr-TR" smtClean="0"/>
          </a:p>
        </p:txBody>
      </p:sp>
    </p:spTree>
    <p:extLst>
      <p:ext uri="{BB962C8B-B14F-4D97-AF65-F5344CB8AC3E}">
        <p14:creationId xmlns:p14="http://schemas.microsoft.com/office/powerpoint/2010/main" val="5277648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Unvan 1"/>
          <p:cNvSpPr>
            <a:spLocks noGrp="1"/>
          </p:cNvSpPr>
          <p:nvPr>
            <p:ph type="title"/>
          </p:nvPr>
        </p:nvSpPr>
        <p:spPr/>
        <p:txBody>
          <a:bodyPr/>
          <a:lstStyle/>
          <a:p>
            <a:endParaRPr lang="tr-TR" altLang="tr-TR" smtClean="0"/>
          </a:p>
        </p:txBody>
      </p:sp>
      <p:sp>
        <p:nvSpPr>
          <p:cNvPr id="26627" name="İçerik Yer Tutucusu 2"/>
          <p:cNvSpPr>
            <a:spLocks noGrp="1"/>
          </p:cNvSpPr>
          <p:nvPr>
            <p:ph idx="1"/>
          </p:nvPr>
        </p:nvSpPr>
        <p:spPr/>
        <p:txBody>
          <a:bodyPr/>
          <a:lstStyle/>
          <a:p>
            <a:r>
              <a:rPr lang="tr-TR" altLang="tr-TR" sz="2000" smtClean="0">
                <a:solidFill>
                  <a:srgbClr val="3891A7"/>
                </a:solidFill>
                <a:latin typeface="Wingdings 2" pitchFamily="18" charset="2"/>
              </a:rPr>
              <a:t> </a:t>
            </a:r>
            <a:r>
              <a:rPr lang="tr-TR" altLang="tr-TR" sz="2400" smtClean="0">
                <a:solidFill>
                  <a:srgbClr val="000000"/>
                </a:solidFill>
                <a:latin typeface="Gill Sans MT" pitchFamily="34" charset="0"/>
              </a:rPr>
              <a:t>Hekim iyi bir iletişim kurmak için, gerekti</a:t>
            </a:r>
            <a:r>
              <a:rPr lang="tr-TR" altLang="tr-TR" sz="2400" smtClean="0">
                <a:solidFill>
                  <a:srgbClr val="000000"/>
                </a:solidFill>
              </a:rPr>
              <a:t>ğ</a:t>
            </a:r>
            <a:r>
              <a:rPr lang="tr-TR" altLang="tr-TR" sz="2400" smtClean="0">
                <a:solidFill>
                  <a:srgbClr val="000000"/>
                </a:solidFill>
                <a:latin typeface="Gill Sans MT" pitchFamily="34" charset="0"/>
              </a:rPr>
              <a:t>inde bir</a:t>
            </a:r>
            <a:br>
              <a:rPr lang="tr-TR" altLang="tr-TR" sz="2400" smtClean="0">
                <a:solidFill>
                  <a:srgbClr val="000000"/>
                </a:solidFill>
                <a:latin typeface="Gill Sans MT" pitchFamily="34" charset="0"/>
              </a:rPr>
            </a:br>
            <a:r>
              <a:rPr lang="tr-TR" altLang="tr-TR" sz="2400" smtClean="0">
                <a:solidFill>
                  <a:srgbClr val="000000"/>
                </a:solidFill>
                <a:latin typeface="Gill Sans MT" pitchFamily="34" charset="0"/>
              </a:rPr>
              <a:t>oyuncu gibi davranmalıdır.</a:t>
            </a:r>
            <a:br>
              <a:rPr lang="tr-TR" altLang="tr-TR" sz="2400" smtClean="0">
                <a:solidFill>
                  <a:srgbClr val="000000"/>
                </a:solidFill>
                <a:latin typeface="Gill Sans MT" pitchFamily="34" charset="0"/>
              </a:rPr>
            </a:br>
            <a:r>
              <a:rPr lang="tr-TR" altLang="tr-TR" sz="2400" smtClean="0">
                <a:solidFill>
                  <a:srgbClr val="3891A7"/>
                </a:solidFill>
                <a:latin typeface="Wingdings 2" pitchFamily="18" charset="2"/>
              </a:rPr>
              <a:t> </a:t>
            </a:r>
            <a:r>
              <a:rPr lang="tr-TR" altLang="tr-TR" smtClean="0">
                <a:solidFill>
                  <a:srgbClr val="000000"/>
                </a:solidFill>
              </a:rPr>
              <a:t>İ</a:t>
            </a:r>
            <a:r>
              <a:rPr lang="tr-TR" altLang="tr-TR" smtClean="0">
                <a:solidFill>
                  <a:srgbClr val="000000"/>
                </a:solidFill>
                <a:latin typeface="Gill Sans MT" pitchFamily="34" charset="0"/>
              </a:rPr>
              <a:t>letişimde ya da tartışmalarda, sorun</a:t>
            </a:r>
            <a:br>
              <a:rPr lang="tr-TR" altLang="tr-TR" smtClean="0">
                <a:solidFill>
                  <a:srgbClr val="000000"/>
                </a:solidFill>
                <a:latin typeface="Gill Sans MT" pitchFamily="34" charset="0"/>
              </a:rPr>
            </a:br>
            <a:r>
              <a:rPr lang="tr-TR" altLang="tr-TR" smtClean="0">
                <a:solidFill>
                  <a:srgbClr val="000000"/>
                </a:solidFill>
                <a:latin typeface="Gill Sans MT" pitchFamily="34" charset="0"/>
              </a:rPr>
              <a:t>yaratmayacak, ya da sorunu kolayca</a:t>
            </a:r>
            <a:br>
              <a:rPr lang="tr-TR" altLang="tr-TR" smtClean="0">
                <a:solidFill>
                  <a:srgbClr val="000000"/>
                </a:solidFill>
                <a:latin typeface="Gill Sans MT" pitchFamily="34" charset="0"/>
              </a:rPr>
            </a:br>
            <a:r>
              <a:rPr lang="tr-TR" altLang="tr-TR" smtClean="0">
                <a:solidFill>
                  <a:srgbClr val="000000"/>
                </a:solidFill>
                <a:latin typeface="Gill Sans MT" pitchFamily="34" charset="0"/>
              </a:rPr>
              <a:t>çözebilecek sihirli bir kelime vardır:</a:t>
            </a:r>
            <a:br>
              <a:rPr lang="tr-TR" altLang="tr-TR" smtClean="0">
                <a:solidFill>
                  <a:srgbClr val="000000"/>
                </a:solidFill>
                <a:latin typeface="Gill Sans MT" pitchFamily="34" charset="0"/>
              </a:rPr>
            </a:br>
            <a:r>
              <a:rPr lang="tr-TR" altLang="tr-TR" b="1" smtClean="0">
                <a:solidFill>
                  <a:srgbClr val="000000"/>
                </a:solidFill>
                <a:latin typeface="Gill Sans MT" pitchFamily="34" charset="0"/>
              </a:rPr>
              <a:t>Haklısınız !.</a:t>
            </a:r>
            <a:r>
              <a:rPr lang="tr-TR" altLang="tr-TR" sz="2400" smtClean="0">
                <a:solidFill>
                  <a:srgbClr val="3891A7"/>
                </a:solidFill>
                <a:latin typeface="Wingdings 2" pitchFamily="18" charset="2"/>
              </a:rPr>
              <a:t/>
            </a:r>
            <a:br>
              <a:rPr lang="tr-TR" altLang="tr-TR" sz="2400" smtClean="0">
                <a:solidFill>
                  <a:srgbClr val="3891A7"/>
                </a:solidFill>
                <a:latin typeface="Wingdings 2" pitchFamily="18" charset="2"/>
              </a:rPr>
            </a:br>
            <a:endParaRPr lang="tr-TR" altLang="tr-TR" smtClean="0"/>
          </a:p>
        </p:txBody>
      </p:sp>
    </p:spTree>
    <p:extLst>
      <p:ext uri="{BB962C8B-B14F-4D97-AF65-F5344CB8AC3E}">
        <p14:creationId xmlns:p14="http://schemas.microsoft.com/office/powerpoint/2010/main" val="7900901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Unvan 1"/>
          <p:cNvSpPr>
            <a:spLocks noGrp="1"/>
          </p:cNvSpPr>
          <p:nvPr>
            <p:ph type="title"/>
          </p:nvPr>
        </p:nvSpPr>
        <p:spPr/>
        <p:txBody>
          <a:bodyPr/>
          <a:lstStyle/>
          <a:p>
            <a:endParaRPr lang="tr-TR" altLang="tr-TR" smtClean="0"/>
          </a:p>
        </p:txBody>
      </p:sp>
      <p:sp>
        <p:nvSpPr>
          <p:cNvPr id="27651" name="İçerik Yer Tutucusu 2"/>
          <p:cNvSpPr>
            <a:spLocks noGrp="1"/>
          </p:cNvSpPr>
          <p:nvPr>
            <p:ph idx="1"/>
          </p:nvPr>
        </p:nvSpPr>
        <p:spPr/>
        <p:txBody>
          <a:bodyPr/>
          <a:lstStyle/>
          <a:p>
            <a:r>
              <a:rPr lang="tr-TR" altLang="tr-TR" sz="2400" smtClean="0">
                <a:solidFill>
                  <a:srgbClr val="3891A7"/>
                </a:solidFill>
                <a:latin typeface="Wingdings 2" pitchFamily="18" charset="2"/>
              </a:rPr>
              <a:t> </a:t>
            </a:r>
            <a:r>
              <a:rPr lang="tr-TR" altLang="en-US" smtClean="0">
                <a:solidFill>
                  <a:srgbClr val="000000"/>
                </a:solidFill>
                <a:latin typeface="Gill Sans MT" pitchFamily="34" charset="0"/>
              </a:rPr>
              <a:t>“</a:t>
            </a:r>
            <a:r>
              <a:rPr lang="tr-TR" altLang="tr-TR" smtClean="0">
                <a:solidFill>
                  <a:srgbClr val="000000"/>
                </a:solidFill>
                <a:latin typeface="Gill Sans MT" pitchFamily="34" charset="0"/>
              </a:rPr>
              <a:t>Evet haklısınız, ben de olsaydım aynı şeyi</a:t>
            </a:r>
            <a:br>
              <a:rPr lang="tr-TR" altLang="tr-TR" smtClean="0">
                <a:solidFill>
                  <a:srgbClr val="000000"/>
                </a:solidFill>
                <a:latin typeface="Gill Sans MT" pitchFamily="34" charset="0"/>
              </a:rPr>
            </a:br>
            <a:r>
              <a:rPr lang="tr-TR" altLang="tr-TR" smtClean="0">
                <a:solidFill>
                  <a:srgbClr val="000000"/>
                </a:solidFill>
                <a:latin typeface="Gill Sans MT" pitchFamily="34" charset="0"/>
              </a:rPr>
              <a:t>düşünürdüm, ama……,</a:t>
            </a:r>
            <a:br>
              <a:rPr lang="tr-TR" altLang="tr-TR" smtClean="0">
                <a:solidFill>
                  <a:srgbClr val="000000"/>
                </a:solidFill>
                <a:latin typeface="Gill Sans MT" pitchFamily="34" charset="0"/>
              </a:rPr>
            </a:br>
            <a:r>
              <a:rPr lang="tr-TR" altLang="tr-TR" sz="2400" smtClean="0">
                <a:solidFill>
                  <a:srgbClr val="3891A7"/>
                </a:solidFill>
                <a:latin typeface="Wingdings 2" pitchFamily="18" charset="2"/>
              </a:rPr>
              <a:t> </a:t>
            </a:r>
            <a:r>
              <a:rPr lang="tr-TR" altLang="tr-TR" smtClean="0">
                <a:solidFill>
                  <a:srgbClr val="000000"/>
                </a:solidFill>
                <a:latin typeface="Gill Sans MT" pitchFamily="34" charset="0"/>
              </a:rPr>
              <a:t>Evet haklısınız, çok beklediniz, ama ben de</a:t>
            </a:r>
            <a:br>
              <a:rPr lang="tr-TR" altLang="tr-TR" smtClean="0">
                <a:solidFill>
                  <a:srgbClr val="000000"/>
                </a:solidFill>
                <a:latin typeface="Gill Sans MT" pitchFamily="34" charset="0"/>
              </a:rPr>
            </a:br>
            <a:r>
              <a:rPr lang="tr-TR" altLang="tr-TR" smtClean="0">
                <a:solidFill>
                  <a:srgbClr val="000000"/>
                </a:solidFill>
                <a:latin typeface="Gill Sans MT" pitchFamily="34" charset="0"/>
              </a:rPr>
              <a:t>elimden geleni yapıyorum, muayene için</a:t>
            </a:r>
            <a:br>
              <a:rPr lang="tr-TR" altLang="tr-TR" smtClean="0">
                <a:solidFill>
                  <a:srgbClr val="000000"/>
                </a:solidFill>
                <a:latin typeface="Gill Sans MT" pitchFamily="34" charset="0"/>
              </a:rPr>
            </a:br>
            <a:r>
              <a:rPr lang="tr-TR" altLang="tr-TR" smtClean="0">
                <a:solidFill>
                  <a:srgbClr val="000000"/>
                </a:solidFill>
                <a:latin typeface="Gill Sans MT" pitchFamily="34" charset="0"/>
              </a:rPr>
              <a:t>sizi biraz daha bekletece</a:t>
            </a:r>
            <a:r>
              <a:rPr lang="tr-TR" altLang="tr-TR" smtClean="0">
                <a:solidFill>
                  <a:srgbClr val="000000"/>
                </a:solidFill>
              </a:rPr>
              <a:t>ğ</a:t>
            </a:r>
            <a:r>
              <a:rPr lang="tr-TR" altLang="tr-TR" smtClean="0">
                <a:solidFill>
                  <a:srgbClr val="000000"/>
                </a:solidFill>
                <a:latin typeface="Gill Sans MT" pitchFamily="34" charset="0"/>
              </a:rPr>
              <a:t>im.</a:t>
            </a:r>
            <a:r>
              <a:rPr lang="tr-TR" altLang="en-US" smtClean="0">
                <a:solidFill>
                  <a:srgbClr val="000000"/>
                </a:solidFill>
                <a:latin typeface="Gill Sans MT" pitchFamily="34" charset="0"/>
              </a:rPr>
              <a:t>”</a:t>
            </a:r>
            <a:r>
              <a:rPr lang="tr-TR" altLang="tr-TR" smtClean="0">
                <a:solidFill>
                  <a:srgbClr val="000000"/>
                </a:solidFill>
                <a:latin typeface="Gill Sans MT" pitchFamily="34" charset="0"/>
              </a:rPr>
              <a:t>,</a:t>
            </a:r>
            <a:br>
              <a:rPr lang="tr-TR" altLang="tr-TR" smtClean="0">
                <a:solidFill>
                  <a:srgbClr val="000000"/>
                </a:solidFill>
                <a:latin typeface="Gill Sans MT" pitchFamily="34" charset="0"/>
              </a:rPr>
            </a:br>
            <a:r>
              <a:rPr lang="tr-TR" altLang="tr-TR" sz="2400" smtClean="0">
                <a:solidFill>
                  <a:srgbClr val="3891A7"/>
                </a:solidFill>
                <a:latin typeface="Wingdings 2" pitchFamily="18" charset="2"/>
              </a:rPr>
              <a:t> </a:t>
            </a:r>
            <a:r>
              <a:rPr lang="tr-TR" altLang="en-US" smtClean="0">
                <a:solidFill>
                  <a:srgbClr val="000000"/>
                </a:solidFill>
                <a:latin typeface="Gill Sans MT" pitchFamily="34" charset="0"/>
              </a:rPr>
              <a:t>“</a:t>
            </a:r>
            <a:r>
              <a:rPr lang="tr-TR" altLang="tr-TR" smtClean="0">
                <a:solidFill>
                  <a:srgbClr val="000000"/>
                </a:solidFill>
                <a:latin typeface="Gill Sans MT" pitchFamily="34" charset="0"/>
              </a:rPr>
              <a:t>Evet haklısınız çok a</a:t>
            </a:r>
            <a:r>
              <a:rPr lang="tr-TR" altLang="tr-TR" smtClean="0">
                <a:solidFill>
                  <a:srgbClr val="000000"/>
                </a:solidFill>
              </a:rPr>
              <a:t>ğ</a:t>
            </a:r>
            <a:r>
              <a:rPr lang="tr-TR" altLang="tr-TR" smtClean="0">
                <a:solidFill>
                  <a:srgbClr val="000000"/>
                </a:solidFill>
                <a:latin typeface="Gill Sans MT" pitchFamily="34" charset="0"/>
              </a:rPr>
              <a:t>rınız var, birazdan</a:t>
            </a:r>
            <a:br>
              <a:rPr lang="tr-TR" altLang="tr-TR" smtClean="0">
                <a:solidFill>
                  <a:srgbClr val="000000"/>
                </a:solidFill>
                <a:latin typeface="Gill Sans MT" pitchFamily="34" charset="0"/>
              </a:rPr>
            </a:br>
            <a:r>
              <a:rPr lang="tr-TR" altLang="tr-TR" smtClean="0">
                <a:solidFill>
                  <a:srgbClr val="000000"/>
                </a:solidFill>
                <a:latin typeface="Gill Sans MT" pitchFamily="34" charset="0"/>
              </a:rPr>
              <a:t>sizi rahatlataca</a:t>
            </a:r>
            <a:r>
              <a:rPr lang="tr-TR" altLang="tr-TR" smtClean="0">
                <a:solidFill>
                  <a:srgbClr val="000000"/>
                </a:solidFill>
              </a:rPr>
              <a:t>ğ</a:t>
            </a:r>
            <a:r>
              <a:rPr lang="tr-TR" altLang="tr-TR" smtClean="0">
                <a:solidFill>
                  <a:srgbClr val="000000"/>
                </a:solidFill>
                <a:latin typeface="Gill Sans MT" pitchFamily="34" charset="0"/>
              </a:rPr>
              <a:t>ım.</a:t>
            </a:r>
            <a:r>
              <a:rPr lang="tr-TR" altLang="en-US" smtClean="0">
                <a:solidFill>
                  <a:srgbClr val="000000"/>
                </a:solidFill>
                <a:latin typeface="Gill Sans MT" pitchFamily="34" charset="0"/>
              </a:rPr>
              <a:t>”</a:t>
            </a:r>
            <a:r>
              <a:rPr lang="tr-TR" altLang="ja-JP" sz="2400" smtClean="0">
                <a:solidFill>
                  <a:srgbClr val="3891A7"/>
                </a:solidFill>
                <a:latin typeface="Wingdings 2" pitchFamily="18" charset="2"/>
              </a:rPr>
              <a:t/>
            </a:r>
            <a:br>
              <a:rPr lang="tr-TR" altLang="ja-JP" sz="2400" smtClean="0">
                <a:solidFill>
                  <a:srgbClr val="3891A7"/>
                </a:solidFill>
                <a:latin typeface="Wingdings 2" pitchFamily="18" charset="2"/>
              </a:rPr>
            </a:br>
            <a:endParaRPr lang="tr-TR" altLang="tr-TR" smtClean="0"/>
          </a:p>
        </p:txBody>
      </p:sp>
    </p:spTree>
    <p:extLst>
      <p:ext uri="{BB962C8B-B14F-4D97-AF65-F5344CB8AC3E}">
        <p14:creationId xmlns:p14="http://schemas.microsoft.com/office/powerpoint/2010/main" val="41649797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Unvan 1"/>
          <p:cNvSpPr>
            <a:spLocks noGrp="1"/>
          </p:cNvSpPr>
          <p:nvPr>
            <p:ph type="title"/>
          </p:nvPr>
        </p:nvSpPr>
        <p:spPr/>
        <p:txBody>
          <a:bodyPr/>
          <a:lstStyle/>
          <a:p>
            <a:endParaRPr lang="tr-TR" altLang="tr-TR" smtClean="0"/>
          </a:p>
        </p:txBody>
      </p:sp>
      <p:sp>
        <p:nvSpPr>
          <p:cNvPr id="28675" name="İçerik Yer Tutucusu 2"/>
          <p:cNvSpPr>
            <a:spLocks noGrp="1"/>
          </p:cNvSpPr>
          <p:nvPr>
            <p:ph idx="1"/>
          </p:nvPr>
        </p:nvSpPr>
        <p:spPr/>
        <p:txBody>
          <a:bodyPr/>
          <a:lstStyle/>
          <a:p>
            <a:r>
              <a:rPr lang="tr-TR" altLang="tr-TR" sz="2400" smtClean="0">
                <a:solidFill>
                  <a:srgbClr val="3891A7"/>
                </a:solidFill>
                <a:latin typeface="Wingdings 2" pitchFamily="18" charset="2"/>
              </a:rPr>
              <a:t> </a:t>
            </a:r>
            <a:r>
              <a:rPr lang="tr-TR" altLang="tr-TR" smtClean="0">
                <a:solidFill>
                  <a:srgbClr val="000000"/>
                </a:solidFill>
                <a:latin typeface="Gill Sans MT" pitchFamily="34" charset="0"/>
              </a:rPr>
              <a:t>Hasta ve hekim, aynı amacı hedefleyen bir</a:t>
            </a:r>
            <a:br>
              <a:rPr lang="tr-TR" altLang="tr-TR" smtClean="0">
                <a:solidFill>
                  <a:srgbClr val="000000"/>
                </a:solidFill>
                <a:latin typeface="Gill Sans MT" pitchFamily="34" charset="0"/>
              </a:rPr>
            </a:br>
            <a:r>
              <a:rPr lang="tr-TR" altLang="tr-TR" smtClean="0">
                <a:solidFill>
                  <a:srgbClr val="000000"/>
                </a:solidFill>
                <a:latin typeface="Gill Sans MT" pitchFamily="34" charset="0"/>
              </a:rPr>
              <a:t>ekibin üyeleridir.</a:t>
            </a:r>
            <a:br>
              <a:rPr lang="tr-TR" altLang="tr-TR" smtClean="0">
                <a:solidFill>
                  <a:srgbClr val="000000"/>
                </a:solidFill>
                <a:latin typeface="Gill Sans MT" pitchFamily="34" charset="0"/>
              </a:rPr>
            </a:br>
            <a:r>
              <a:rPr lang="tr-TR" altLang="tr-TR" sz="2400" smtClean="0">
                <a:solidFill>
                  <a:srgbClr val="3891A7"/>
                </a:solidFill>
                <a:latin typeface="Wingdings 2" pitchFamily="18" charset="2"/>
              </a:rPr>
              <a:t> </a:t>
            </a:r>
            <a:r>
              <a:rPr lang="tr-TR" altLang="tr-TR" smtClean="0">
                <a:solidFill>
                  <a:srgbClr val="000000"/>
                </a:solidFill>
                <a:latin typeface="Gill Sans MT" pitchFamily="34" charset="0"/>
              </a:rPr>
              <a:t>Sorumluluklar paylaşılmalı, karşılıklı saygı</a:t>
            </a:r>
            <a:br>
              <a:rPr lang="tr-TR" altLang="tr-TR" smtClean="0">
                <a:solidFill>
                  <a:srgbClr val="000000"/>
                </a:solidFill>
                <a:latin typeface="Gill Sans MT" pitchFamily="34" charset="0"/>
              </a:rPr>
            </a:br>
            <a:r>
              <a:rPr lang="tr-TR" altLang="tr-TR" smtClean="0">
                <a:solidFill>
                  <a:srgbClr val="000000"/>
                </a:solidFill>
                <a:latin typeface="Gill Sans MT" pitchFamily="34" charset="0"/>
              </a:rPr>
              <a:t>ve güven tesis edilmeli bu ilişki süresince</a:t>
            </a:r>
            <a:br>
              <a:rPr lang="tr-TR" altLang="tr-TR" smtClean="0">
                <a:solidFill>
                  <a:srgbClr val="000000"/>
                </a:solidFill>
                <a:latin typeface="Gill Sans MT" pitchFamily="34" charset="0"/>
              </a:rPr>
            </a:br>
            <a:r>
              <a:rPr lang="tr-TR" altLang="tr-TR" smtClean="0">
                <a:solidFill>
                  <a:srgbClr val="000000"/>
                </a:solidFill>
                <a:latin typeface="Gill Sans MT" pitchFamily="34" charset="0"/>
              </a:rPr>
              <a:t>devam ettirilmelidir.</a:t>
            </a:r>
            <a:br>
              <a:rPr lang="tr-TR" altLang="tr-TR" smtClean="0">
                <a:solidFill>
                  <a:srgbClr val="000000"/>
                </a:solidFill>
                <a:latin typeface="Gill Sans MT" pitchFamily="34" charset="0"/>
              </a:rPr>
            </a:br>
            <a:endParaRPr lang="tr-TR" altLang="tr-TR" smtClean="0"/>
          </a:p>
        </p:txBody>
      </p:sp>
    </p:spTree>
    <p:extLst>
      <p:ext uri="{BB962C8B-B14F-4D97-AF65-F5344CB8AC3E}">
        <p14:creationId xmlns:p14="http://schemas.microsoft.com/office/powerpoint/2010/main" val="16719026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Unvan 1"/>
          <p:cNvSpPr>
            <a:spLocks noGrp="1"/>
          </p:cNvSpPr>
          <p:nvPr>
            <p:ph type="title"/>
          </p:nvPr>
        </p:nvSpPr>
        <p:spPr/>
        <p:txBody>
          <a:bodyPr/>
          <a:lstStyle/>
          <a:p>
            <a:r>
              <a:rPr lang="tr-TR" altLang="tr-TR" sz="2800" smtClean="0">
                <a:solidFill>
                  <a:srgbClr val="003366"/>
                </a:solidFill>
              </a:rPr>
              <a:t>Hasta-hekim ilişkisi modelleri</a:t>
            </a:r>
            <a:endParaRPr lang="tr-TR" altLang="tr-TR" smtClean="0"/>
          </a:p>
        </p:txBody>
      </p:sp>
      <p:sp>
        <p:nvSpPr>
          <p:cNvPr id="29699" name="İçerik Yer Tutucusu 2"/>
          <p:cNvSpPr>
            <a:spLocks noGrp="1"/>
          </p:cNvSpPr>
          <p:nvPr>
            <p:ph idx="1"/>
          </p:nvPr>
        </p:nvSpPr>
        <p:spPr/>
        <p:txBody>
          <a:bodyPr/>
          <a:lstStyle/>
          <a:p>
            <a:r>
              <a:rPr lang="tr-TR" altLang="tr-TR" smtClean="0"/>
              <a:t/>
            </a:r>
            <a:br>
              <a:rPr lang="tr-TR" altLang="tr-TR" smtClean="0"/>
            </a:br>
            <a:r>
              <a:rPr lang="tr-TR" altLang="tr-TR" smtClean="0"/>
              <a:t>Bir de isterseniz hasta-hekim ilişkilerindeki</a:t>
            </a:r>
            <a:br>
              <a:rPr lang="tr-TR" altLang="tr-TR" smtClean="0"/>
            </a:br>
            <a:r>
              <a:rPr lang="tr-TR" altLang="tr-TR" smtClean="0"/>
              <a:t>farklı uygulama modellerine bir bakalım. dört</a:t>
            </a:r>
            <a:br>
              <a:rPr lang="tr-TR" altLang="tr-TR" smtClean="0"/>
            </a:br>
            <a:r>
              <a:rPr lang="tr-TR" altLang="tr-TR" smtClean="0"/>
              <a:t>farklı model tanımlanır:</a:t>
            </a:r>
            <a:br>
              <a:rPr lang="tr-TR" altLang="tr-TR" smtClean="0"/>
            </a:br>
            <a:endParaRPr lang="tr-TR" altLang="tr-TR" smtClean="0"/>
          </a:p>
        </p:txBody>
      </p:sp>
    </p:spTree>
    <p:extLst>
      <p:ext uri="{BB962C8B-B14F-4D97-AF65-F5344CB8AC3E}">
        <p14:creationId xmlns:p14="http://schemas.microsoft.com/office/powerpoint/2010/main" val="11543784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 Başlık"/>
          <p:cNvSpPr>
            <a:spLocks noGrp="1"/>
          </p:cNvSpPr>
          <p:nvPr>
            <p:ph type="title"/>
          </p:nvPr>
        </p:nvSpPr>
        <p:spPr/>
        <p:txBody>
          <a:bodyPr/>
          <a:lstStyle/>
          <a:p>
            <a:pPr eaLnBrk="1" hangingPunct="1"/>
            <a:r>
              <a:rPr lang="tr-TR" altLang="tr-TR" sz="4400" smtClean="0">
                <a:solidFill>
                  <a:schemeClr val="tx1"/>
                </a:solidFill>
              </a:rPr>
              <a:t/>
            </a:r>
            <a:br>
              <a:rPr lang="tr-TR" altLang="tr-TR" sz="4400" smtClean="0">
                <a:solidFill>
                  <a:schemeClr val="tx1"/>
                </a:solidFill>
              </a:rPr>
            </a:br>
            <a:r>
              <a:rPr lang="tr-TR" altLang="tr-TR" sz="4400" smtClean="0">
                <a:solidFill>
                  <a:schemeClr val="tx1"/>
                </a:solidFill>
              </a:rPr>
              <a:t> </a:t>
            </a:r>
            <a:r>
              <a:rPr lang="tr-TR" altLang="tr-TR" smtClean="0">
                <a:solidFill>
                  <a:schemeClr val="tx1"/>
                </a:solidFill>
              </a:rPr>
              <a:t>Buyurgan hekim davranışı</a:t>
            </a:r>
            <a:endParaRPr lang="tr-TR" altLang="tr-TR" smtClean="0"/>
          </a:p>
        </p:txBody>
      </p:sp>
      <p:sp>
        <p:nvSpPr>
          <p:cNvPr id="30723" name="2 İçerik Yer Tutucusu"/>
          <p:cNvSpPr>
            <a:spLocks noGrp="1"/>
          </p:cNvSpPr>
          <p:nvPr>
            <p:ph idx="1"/>
          </p:nvPr>
        </p:nvSpPr>
        <p:spPr>
          <a:xfrm>
            <a:off x="827088" y="1916113"/>
            <a:ext cx="7693025" cy="4149725"/>
          </a:xfrm>
        </p:spPr>
        <p:txBody>
          <a:bodyPr/>
          <a:lstStyle/>
          <a:p>
            <a:pPr eaLnBrk="1" hangingPunct="1">
              <a:buFont typeface="Wingdings" pitchFamily="2" charset="2"/>
              <a:buNone/>
            </a:pPr>
            <a:endParaRPr lang="tr-TR" altLang="tr-TR" b="1" smtClean="0"/>
          </a:p>
          <a:p>
            <a:pPr eaLnBrk="1" hangingPunct="1">
              <a:buFont typeface="Wingdings" pitchFamily="2" charset="2"/>
              <a:buNone/>
            </a:pPr>
            <a:r>
              <a:rPr lang="tr-TR" altLang="tr-TR" smtClean="0"/>
              <a:t>	Hekim merkezli, otoriter ilişki modelidir.</a:t>
            </a:r>
          </a:p>
          <a:p>
            <a:pPr eaLnBrk="1" hangingPunct="1">
              <a:buFont typeface="Wingdings" pitchFamily="2" charset="2"/>
              <a:buNone/>
            </a:pPr>
            <a:r>
              <a:rPr lang="tr-TR" altLang="tr-TR" smtClean="0"/>
              <a:t>	Hekim emir kipi ile konuşur.</a:t>
            </a:r>
          </a:p>
          <a:p>
            <a:pPr eaLnBrk="1" hangingPunct="1">
              <a:buFont typeface="Wingdings" pitchFamily="2" charset="2"/>
              <a:buNone/>
            </a:pPr>
            <a:r>
              <a:rPr lang="tr-TR" altLang="tr-TR" smtClean="0"/>
              <a:t>	Hekim çoğunlukla birinci tekil şahıs üzerinden konuşur. Örnek olarak; şikayetin ne, soyun, yat, aç, öksür.</a:t>
            </a:r>
          </a:p>
          <a:p>
            <a:pPr eaLnBrk="1" hangingPunct="1">
              <a:buFont typeface="Wingdings" pitchFamily="2" charset="2"/>
              <a:buNone/>
            </a:pPr>
            <a:r>
              <a:rPr lang="tr-TR" altLang="tr-TR" smtClean="0"/>
              <a:t>	Hekim, söylediklerinin, tedavi tercihlerinin, uygulamalarının sorgulanmasını ya da itiraz edilmesini istemez.</a:t>
            </a:r>
          </a:p>
        </p:txBody>
      </p:sp>
    </p:spTree>
    <p:extLst>
      <p:ext uri="{BB962C8B-B14F-4D97-AF65-F5344CB8AC3E}">
        <p14:creationId xmlns:p14="http://schemas.microsoft.com/office/powerpoint/2010/main" val="29005221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Başlık"/>
          <p:cNvSpPr>
            <a:spLocks noGrp="1"/>
          </p:cNvSpPr>
          <p:nvPr>
            <p:ph type="title"/>
          </p:nvPr>
        </p:nvSpPr>
        <p:spPr>
          <a:xfrm>
            <a:off x="827088" y="765175"/>
            <a:ext cx="7924800" cy="1143000"/>
          </a:xfrm>
        </p:spPr>
        <p:txBody>
          <a:bodyPr/>
          <a:lstStyle/>
          <a:p>
            <a:pPr eaLnBrk="1" hangingPunct="1"/>
            <a:r>
              <a:rPr lang="tr-TR" altLang="tr-TR" smtClean="0">
                <a:solidFill>
                  <a:schemeClr val="tx1"/>
                </a:solidFill>
              </a:rPr>
              <a:t>Buyurgan hekim davranışı</a:t>
            </a:r>
            <a:endParaRPr lang="tr-TR" altLang="tr-TR" smtClean="0"/>
          </a:p>
        </p:txBody>
      </p:sp>
      <p:sp>
        <p:nvSpPr>
          <p:cNvPr id="31747" name="2 İçerik Yer Tutucusu"/>
          <p:cNvSpPr>
            <a:spLocks noGrp="1"/>
          </p:cNvSpPr>
          <p:nvPr>
            <p:ph idx="1"/>
          </p:nvPr>
        </p:nvSpPr>
        <p:spPr/>
        <p:txBody>
          <a:bodyPr/>
          <a:lstStyle/>
          <a:p>
            <a:pPr eaLnBrk="1" hangingPunct="1">
              <a:buFont typeface="Wingdings" pitchFamily="2" charset="2"/>
              <a:buNone/>
            </a:pPr>
            <a:r>
              <a:rPr lang="tr-TR" altLang="tr-TR" smtClean="0"/>
              <a:t>	Hekim davranışı, ben bu işi bilirim, ben ne dersem o olur şeklindedir.</a:t>
            </a:r>
          </a:p>
          <a:p>
            <a:pPr eaLnBrk="1" hangingPunct="1">
              <a:buFont typeface="Wingdings" pitchFamily="2" charset="2"/>
              <a:buNone/>
            </a:pPr>
            <a:r>
              <a:rPr lang="tr-TR" altLang="tr-TR" smtClean="0"/>
              <a:t>	Hasta uysal olmalı, soru sormamalı ya da itiraz etmemelidir.</a:t>
            </a:r>
          </a:p>
          <a:p>
            <a:pPr eaLnBrk="1" hangingPunct="1"/>
            <a:r>
              <a:rPr lang="tr-TR" altLang="tr-TR" i="1" smtClean="0"/>
              <a:t>Hekim: Ameliyat olmanız lazım.</a:t>
            </a:r>
          </a:p>
          <a:p>
            <a:pPr eaLnBrk="1" hangingPunct="1"/>
            <a:r>
              <a:rPr lang="tr-TR" altLang="tr-TR" i="1" smtClean="0"/>
              <a:t>Hasta: Ne zaman doktor bey?</a:t>
            </a:r>
          </a:p>
          <a:p>
            <a:pPr eaLnBrk="1" hangingPunct="1"/>
            <a:r>
              <a:rPr lang="tr-TR" altLang="tr-TR" i="1" smtClean="0"/>
              <a:t>Hekim: Hemen.</a:t>
            </a:r>
          </a:p>
          <a:p>
            <a:pPr eaLnBrk="1" hangingPunct="1"/>
            <a:endParaRPr lang="tr-TR" altLang="tr-TR" smtClean="0"/>
          </a:p>
        </p:txBody>
      </p:sp>
    </p:spTree>
    <p:extLst>
      <p:ext uri="{BB962C8B-B14F-4D97-AF65-F5344CB8AC3E}">
        <p14:creationId xmlns:p14="http://schemas.microsoft.com/office/powerpoint/2010/main" val="25774091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Başlık"/>
          <p:cNvSpPr>
            <a:spLocks noGrp="1"/>
          </p:cNvSpPr>
          <p:nvPr>
            <p:ph type="title"/>
          </p:nvPr>
        </p:nvSpPr>
        <p:spPr/>
        <p:txBody>
          <a:bodyPr/>
          <a:lstStyle/>
          <a:p>
            <a:pPr eaLnBrk="1" hangingPunct="1"/>
            <a:r>
              <a:rPr lang="tr-TR" altLang="tr-TR" smtClean="0">
                <a:solidFill>
                  <a:schemeClr val="tx1"/>
                </a:solidFill>
              </a:rPr>
              <a:t>Buyurgan hekim davranışı</a:t>
            </a:r>
            <a:endParaRPr lang="tr-TR" altLang="tr-TR" smtClean="0"/>
          </a:p>
        </p:txBody>
      </p:sp>
      <p:sp>
        <p:nvSpPr>
          <p:cNvPr id="32771" name="2 İçerik Yer Tutucusu"/>
          <p:cNvSpPr>
            <a:spLocks noGrp="1"/>
          </p:cNvSpPr>
          <p:nvPr>
            <p:ph idx="1"/>
          </p:nvPr>
        </p:nvSpPr>
        <p:spPr/>
        <p:txBody>
          <a:bodyPr/>
          <a:lstStyle/>
          <a:p>
            <a:pPr eaLnBrk="1" hangingPunct="1"/>
            <a:r>
              <a:rPr lang="tr-TR" altLang="tr-TR" i="1" smtClean="0"/>
              <a:t>Hasta: Başka bir tedavi şekli yok mu?</a:t>
            </a:r>
          </a:p>
          <a:p>
            <a:pPr eaLnBrk="1" hangingPunct="1"/>
            <a:r>
              <a:rPr lang="tr-TR" altLang="tr-TR" i="1" smtClean="0"/>
              <a:t>Hekim: Hayır.</a:t>
            </a:r>
          </a:p>
          <a:p>
            <a:pPr eaLnBrk="1" hangingPunct="1"/>
            <a:r>
              <a:rPr lang="tr-TR" altLang="tr-TR" i="1" smtClean="0"/>
              <a:t>Hasta: Ameliyattan korkuyorum doktor bey! hazır değilim, başka şekilde bir tedavi…</a:t>
            </a:r>
          </a:p>
          <a:p>
            <a:pPr eaLnBrk="1" hangingPunct="1"/>
            <a:r>
              <a:rPr lang="tr-TR" altLang="tr-TR" i="1" smtClean="0"/>
              <a:t>Hekim: Yok kardeşim, karar senin nasıl istersen öyle yap.</a:t>
            </a:r>
            <a:endParaRPr lang="tr-TR" altLang="tr-TR" smtClean="0"/>
          </a:p>
          <a:p>
            <a:pPr eaLnBrk="1" hangingPunct="1"/>
            <a:endParaRPr lang="tr-TR" altLang="tr-TR" smtClean="0"/>
          </a:p>
        </p:txBody>
      </p:sp>
    </p:spTree>
    <p:extLst>
      <p:ext uri="{BB962C8B-B14F-4D97-AF65-F5344CB8AC3E}">
        <p14:creationId xmlns:p14="http://schemas.microsoft.com/office/powerpoint/2010/main" val="4383590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Başlık"/>
          <p:cNvSpPr>
            <a:spLocks noGrp="1"/>
          </p:cNvSpPr>
          <p:nvPr>
            <p:ph type="title"/>
          </p:nvPr>
        </p:nvSpPr>
        <p:spPr>
          <a:xfrm>
            <a:off x="755650" y="765175"/>
            <a:ext cx="7924800" cy="1143000"/>
          </a:xfrm>
        </p:spPr>
        <p:txBody>
          <a:bodyPr/>
          <a:lstStyle/>
          <a:p>
            <a:pPr eaLnBrk="1" hangingPunct="1"/>
            <a:r>
              <a:rPr lang="tr-TR" altLang="tr-TR" smtClean="0"/>
              <a:t>Danışman hekim davranışı</a:t>
            </a:r>
          </a:p>
        </p:txBody>
      </p:sp>
      <p:sp>
        <p:nvSpPr>
          <p:cNvPr id="33795" name="2 İçerik Yer Tutucusu"/>
          <p:cNvSpPr>
            <a:spLocks noGrp="1"/>
          </p:cNvSpPr>
          <p:nvPr>
            <p:ph idx="1"/>
          </p:nvPr>
        </p:nvSpPr>
        <p:spPr/>
        <p:txBody>
          <a:bodyPr/>
          <a:lstStyle/>
          <a:p>
            <a:pPr eaLnBrk="1" hangingPunct="1">
              <a:buFont typeface="Wingdings" pitchFamily="2" charset="2"/>
              <a:buNone/>
            </a:pPr>
            <a:r>
              <a:rPr lang="tr-TR" altLang="tr-TR" smtClean="0"/>
              <a:t>   </a:t>
            </a:r>
            <a:r>
              <a:rPr lang="tr-TR" altLang="en-US" smtClean="0"/>
              <a:t>“</a:t>
            </a:r>
            <a:r>
              <a:rPr lang="tr-TR" altLang="tr-TR" smtClean="0"/>
              <a:t>Bu benim değil, senin sorunundur, kararı sen vereceksin, ben sadece sana yol gösteririm</a:t>
            </a:r>
            <a:r>
              <a:rPr lang="tr-TR" altLang="en-US" smtClean="0"/>
              <a:t>”</a:t>
            </a:r>
            <a:r>
              <a:rPr lang="tr-TR" altLang="tr-TR" smtClean="0"/>
              <a:t> anlayışı vardır. </a:t>
            </a:r>
          </a:p>
          <a:p>
            <a:pPr eaLnBrk="1" hangingPunct="1">
              <a:buFont typeface="Wingdings" pitchFamily="2" charset="2"/>
              <a:buNone/>
            </a:pPr>
            <a:r>
              <a:rPr lang="tr-TR" altLang="tr-TR" smtClean="0"/>
              <a:t>	Aktif olan taraf hastadır. Hekim fazla sorumluluk üstlenmez. Hastanın sorduğu sorulara yanıt verir. Hasta neyi ne kadar isterse, doktor da o kadarını verir.</a:t>
            </a:r>
          </a:p>
        </p:txBody>
      </p:sp>
    </p:spTree>
    <p:extLst>
      <p:ext uri="{BB962C8B-B14F-4D97-AF65-F5344CB8AC3E}">
        <p14:creationId xmlns:p14="http://schemas.microsoft.com/office/powerpoint/2010/main" val="24457585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1 Başlık"/>
          <p:cNvSpPr>
            <a:spLocks noGrp="1"/>
          </p:cNvSpPr>
          <p:nvPr>
            <p:ph type="title"/>
          </p:nvPr>
        </p:nvSpPr>
        <p:spPr/>
        <p:txBody>
          <a:bodyPr/>
          <a:lstStyle/>
          <a:p>
            <a:pPr eaLnBrk="1" hangingPunct="1"/>
            <a:r>
              <a:rPr lang="tr-TR" altLang="tr-TR" smtClean="0"/>
              <a:t>Danışman hekim davranışı</a:t>
            </a:r>
          </a:p>
        </p:txBody>
      </p:sp>
      <p:sp>
        <p:nvSpPr>
          <p:cNvPr id="34819" name="2 İçerik Yer Tutucusu"/>
          <p:cNvSpPr>
            <a:spLocks noGrp="1"/>
          </p:cNvSpPr>
          <p:nvPr>
            <p:ph idx="1"/>
          </p:nvPr>
        </p:nvSpPr>
        <p:spPr/>
        <p:txBody>
          <a:bodyPr/>
          <a:lstStyle/>
          <a:p>
            <a:pPr eaLnBrk="1" hangingPunct="1"/>
            <a:r>
              <a:rPr lang="tr-TR" altLang="tr-TR" i="1" smtClean="0"/>
              <a:t>Hasta: Doktor bey, bendeki bel fıtığı olabilir mi?</a:t>
            </a:r>
          </a:p>
          <a:p>
            <a:pPr eaLnBrk="1" hangingPunct="1"/>
            <a:r>
              <a:rPr lang="tr-TR" altLang="tr-TR" i="1" smtClean="0"/>
              <a:t>Hekim: Olabilir.</a:t>
            </a:r>
          </a:p>
          <a:p>
            <a:pPr eaLnBrk="1" hangingPunct="1"/>
            <a:r>
              <a:rPr lang="tr-TR" altLang="tr-TR" i="1" smtClean="0"/>
              <a:t>Hasta: Ameliyat mı olmam gerekiyor?</a:t>
            </a:r>
          </a:p>
          <a:p>
            <a:pPr eaLnBrk="1" hangingPunct="1"/>
            <a:r>
              <a:rPr lang="tr-TR" altLang="tr-TR" i="1" smtClean="0"/>
              <a:t>Hekim: Evet gerekebilir.</a:t>
            </a:r>
            <a:endParaRPr lang="tr-TR" altLang="tr-TR" smtClean="0"/>
          </a:p>
        </p:txBody>
      </p:sp>
    </p:spTree>
    <p:extLst>
      <p:ext uri="{BB962C8B-B14F-4D97-AF65-F5344CB8AC3E}">
        <p14:creationId xmlns:p14="http://schemas.microsoft.com/office/powerpoint/2010/main" val="11733870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Başlık"/>
          <p:cNvSpPr>
            <a:spLocks noGrp="1"/>
          </p:cNvSpPr>
          <p:nvPr>
            <p:ph type="title"/>
          </p:nvPr>
        </p:nvSpPr>
        <p:spPr/>
        <p:txBody>
          <a:bodyPr/>
          <a:lstStyle/>
          <a:p>
            <a:pPr eaLnBrk="1" hangingPunct="1"/>
            <a:r>
              <a:rPr lang="tr-TR" altLang="tr-TR" smtClean="0"/>
              <a:t>Danışman hekim davranışı</a:t>
            </a:r>
          </a:p>
        </p:txBody>
      </p:sp>
      <p:sp>
        <p:nvSpPr>
          <p:cNvPr id="35843" name="2 İçerik Yer Tutucusu"/>
          <p:cNvSpPr>
            <a:spLocks noGrp="1"/>
          </p:cNvSpPr>
          <p:nvPr>
            <p:ph idx="1"/>
          </p:nvPr>
        </p:nvSpPr>
        <p:spPr/>
        <p:txBody>
          <a:bodyPr/>
          <a:lstStyle/>
          <a:p>
            <a:pPr eaLnBrk="1" hangingPunct="1"/>
            <a:r>
              <a:rPr lang="tr-TR" altLang="tr-TR" i="1" smtClean="0"/>
              <a:t>Hasta: Acaba fizik tedavi yaptırsam, belki bir yararı olabilir, ne dersiniz?</a:t>
            </a:r>
          </a:p>
          <a:p>
            <a:pPr eaLnBrk="1" hangingPunct="1"/>
            <a:r>
              <a:rPr lang="nb-NO" altLang="tr-TR" i="1" smtClean="0"/>
              <a:t>Hekim: Evet fizik tedavi denenebilir.</a:t>
            </a:r>
          </a:p>
          <a:p>
            <a:pPr eaLnBrk="1" hangingPunct="1"/>
            <a:r>
              <a:rPr lang="tr-TR" altLang="tr-TR" i="1" smtClean="0"/>
              <a:t>Hasta: Siz ne dersiniz, acaba benim için hangisi uygun olur?</a:t>
            </a:r>
          </a:p>
          <a:p>
            <a:pPr eaLnBrk="1" hangingPunct="1"/>
            <a:r>
              <a:rPr lang="tr-TR" altLang="tr-TR" i="1" smtClean="0"/>
              <a:t>Hekim: Her ikisi de olabilir, karar sizin.</a:t>
            </a:r>
            <a:endParaRPr lang="tr-TR" altLang="tr-TR" smtClean="0"/>
          </a:p>
        </p:txBody>
      </p:sp>
    </p:spTree>
    <p:extLst>
      <p:ext uri="{BB962C8B-B14F-4D97-AF65-F5344CB8AC3E}">
        <p14:creationId xmlns:p14="http://schemas.microsoft.com/office/powerpoint/2010/main" val="37343504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Başlık"/>
          <p:cNvSpPr>
            <a:spLocks noGrp="1"/>
          </p:cNvSpPr>
          <p:nvPr>
            <p:ph type="title"/>
          </p:nvPr>
        </p:nvSpPr>
        <p:spPr/>
        <p:txBody>
          <a:bodyPr/>
          <a:lstStyle/>
          <a:p>
            <a:pPr eaLnBrk="1" hangingPunct="1"/>
            <a:r>
              <a:rPr lang="tr-TR" altLang="tr-TR" smtClean="0"/>
              <a:t>   Katılımcı yaklaşım modeli</a:t>
            </a:r>
          </a:p>
        </p:txBody>
      </p:sp>
      <p:sp>
        <p:nvSpPr>
          <p:cNvPr id="36867" name="2 İçerik Yer Tutucusu"/>
          <p:cNvSpPr>
            <a:spLocks noGrp="1"/>
          </p:cNvSpPr>
          <p:nvPr>
            <p:ph idx="1"/>
          </p:nvPr>
        </p:nvSpPr>
        <p:spPr/>
        <p:txBody>
          <a:bodyPr/>
          <a:lstStyle/>
          <a:p>
            <a:pPr eaLnBrk="1" hangingPunct="1">
              <a:buFont typeface="Wingdings" pitchFamily="2" charset="2"/>
              <a:buNone/>
            </a:pPr>
            <a:r>
              <a:rPr lang="tr-TR" altLang="tr-TR" smtClean="0"/>
              <a:t>	Doğru olan yaklaşım budur. Hastanın amacı iyileşmek, hekimin ise iyileştirmektir. Bilgiler birlikte toplanır, birleştirilir, sorunlar ortaya konulur, çözüm için birlikte hareket edilir. İki taraf da kendilerine düşen sorumluluğu alır, sorumluluk paylaşılır. </a:t>
            </a:r>
          </a:p>
        </p:txBody>
      </p:sp>
    </p:spTree>
    <p:extLst>
      <p:ext uri="{BB962C8B-B14F-4D97-AF65-F5344CB8AC3E}">
        <p14:creationId xmlns:p14="http://schemas.microsoft.com/office/powerpoint/2010/main" val="28301294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Başlık"/>
          <p:cNvSpPr>
            <a:spLocks noGrp="1"/>
          </p:cNvSpPr>
          <p:nvPr>
            <p:ph type="title"/>
          </p:nvPr>
        </p:nvSpPr>
        <p:spPr/>
        <p:txBody>
          <a:bodyPr/>
          <a:lstStyle/>
          <a:p>
            <a:pPr eaLnBrk="1" hangingPunct="1"/>
            <a:r>
              <a:rPr lang="tr-TR" altLang="tr-TR" smtClean="0"/>
              <a:t>  Katılımcı yaklaşım modeli</a:t>
            </a:r>
          </a:p>
        </p:txBody>
      </p:sp>
      <p:sp>
        <p:nvSpPr>
          <p:cNvPr id="37891" name="2 İçerik Yer Tutucusu"/>
          <p:cNvSpPr>
            <a:spLocks noGrp="1"/>
          </p:cNvSpPr>
          <p:nvPr>
            <p:ph idx="1"/>
          </p:nvPr>
        </p:nvSpPr>
        <p:spPr/>
        <p:txBody>
          <a:bodyPr/>
          <a:lstStyle/>
          <a:p>
            <a:pPr eaLnBrk="1" hangingPunct="1">
              <a:buFont typeface="Wingdings" pitchFamily="2" charset="2"/>
              <a:buNone/>
            </a:pPr>
            <a:r>
              <a:rPr lang="tr-TR" altLang="tr-TR" smtClean="0"/>
              <a:t>	Karşılıklı saygı ve güven ilişkisine dayanan bir ilişki biçimidir. Hekim empati yapar, hastanın soru ve taleplerine cevap vermeye çalışır. Tıbbi karar ve tedavi sürecine hastanın aktif katılımı sağlanır.</a:t>
            </a:r>
          </a:p>
          <a:p>
            <a:pPr eaLnBrk="1" hangingPunct="1"/>
            <a:endParaRPr lang="tr-TR" altLang="tr-TR" smtClean="0"/>
          </a:p>
        </p:txBody>
      </p:sp>
    </p:spTree>
    <p:extLst>
      <p:ext uri="{BB962C8B-B14F-4D97-AF65-F5344CB8AC3E}">
        <p14:creationId xmlns:p14="http://schemas.microsoft.com/office/powerpoint/2010/main" val="30567467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Başlık"/>
          <p:cNvSpPr>
            <a:spLocks noGrp="1"/>
          </p:cNvSpPr>
          <p:nvPr>
            <p:ph type="title"/>
          </p:nvPr>
        </p:nvSpPr>
        <p:spPr/>
        <p:txBody>
          <a:bodyPr/>
          <a:lstStyle/>
          <a:p>
            <a:pPr eaLnBrk="1" hangingPunct="1"/>
            <a:r>
              <a:rPr lang="tr-TR" altLang="tr-TR" smtClean="0"/>
              <a:t>   Katılımcı yaklaşım modeli</a:t>
            </a:r>
          </a:p>
        </p:txBody>
      </p:sp>
      <p:sp>
        <p:nvSpPr>
          <p:cNvPr id="38915" name="2 İçerik Yer Tutucusu"/>
          <p:cNvSpPr>
            <a:spLocks noGrp="1"/>
          </p:cNvSpPr>
          <p:nvPr>
            <p:ph idx="1"/>
          </p:nvPr>
        </p:nvSpPr>
        <p:spPr/>
        <p:txBody>
          <a:bodyPr/>
          <a:lstStyle/>
          <a:p>
            <a:pPr eaLnBrk="1" hangingPunct="1">
              <a:buFont typeface="Wingdings" pitchFamily="2" charset="2"/>
              <a:buNone/>
            </a:pPr>
            <a:r>
              <a:rPr lang="tr-TR" altLang="tr-TR" i="1" smtClean="0"/>
              <a:t>	Hekim: Şikayetlerinizi dinledim, ancak daha fazla bilgiye ihtiyacım var, bunun için izninizle sizi muayene etmek istiyorum. Sizi şu şekilde muayene edeceğim. Size tanı koyabilmem için, şu tetkiklere ihtiyacım var. Röntgen incelemesi yapmamız gerekiyor, bunun için bir engeliniz var mı?</a:t>
            </a:r>
          </a:p>
        </p:txBody>
      </p:sp>
    </p:spTree>
    <p:extLst>
      <p:ext uri="{BB962C8B-B14F-4D97-AF65-F5344CB8AC3E}">
        <p14:creationId xmlns:p14="http://schemas.microsoft.com/office/powerpoint/2010/main" val="26965976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Başlık"/>
          <p:cNvSpPr>
            <a:spLocks noGrp="1"/>
          </p:cNvSpPr>
          <p:nvPr>
            <p:ph type="title"/>
          </p:nvPr>
        </p:nvSpPr>
        <p:spPr/>
        <p:txBody>
          <a:bodyPr/>
          <a:lstStyle/>
          <a:p>
            <a:pPr eaLnBrk="1" hangingPunct="1"/>
            <a:r>
              <a:rPr lang="tr-TR" altLang="tr-TR" smtClean="0"/>
              <a:t>   Katılımcı yaklaşım modeli</a:t>
            </a:r>
          </a:p>
        </p:txBody>
      </p:sp>
      <p:sp>
        <p:nvSpPr>
          <p:cNvPr id="39939" name="2 İçerik Yer Tutucusu"/>
          <p:cNvSpPr>
            <a:spLocks noGrp="1"/>
          </p:cNvSpPr>
          <p:nvPr>
            <p:ph idx="1"/>
          </p:nvPr>
        </p:nvSpPr>
        <p:spPr/>
        <p:txBody>
          <a:bodyPr/>
          <a:lstStyle/>
          <a:p>
            <a:pPr eaLnBrk="1" hangingPunct="1">
              <a:buFont typeface="Wingdings" pitchFamily="2" charset="2"/>
              <a:buNone/>
            </a:pPr>
            <a:r>
              <a:rPr lang="tr-TR" altLang="tr-TR" i="1" smtClean="0"/>
              <a:t>	Sizin için şöyle bir tedavi düşünüyorum. Bu tedavinin şöyle yan etkileri olabilir. Bu tedavi süresince benim de sizden bazı isteklerim olacak, tedaviyi birlikte uygulayacağız gibi.</a:t>
            </a:r>
            <a:endParaRPr lang="tr-TR" altLang="tr-TR" smtClean="0"/>
          </a:p>
          <a:p>
            <a:pPr eaLnBrk="1" hangingPunct="1"/>
            <a:endParaRPr lang="tr-TR" altLang="tr-TR" smtClean="0"/>
          </a:p>
        </p:txBody>
      </p:sp>
    </p:spTree>
    <p:extLst>
      <p:ext uri="{BB962C8B-B14F-4D97-AF65-F5344CB8AC3E}">
        <p14:creationId xmlns:p14="http://schemas.microsoft.com/office/powerpoint/2010/main" val="40824939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AutoShape 2"/>
          <p:cNvSpPr>
            <a:spLocks noGrp="1" noChangeArrowheads="1"/>
          </p:cNvSpPr>
          <p:nvPr>
            <p:ph type="title"/>
          </p:nvPr>
        </p:nvSpPr>
        <p:spPr/>
        <p:txBody>
          <a:bodyPr/>
          <a:lstStyle/>
          <a:p>
            <a:pPr eaLnBrk="1" hangingPunct="1"/>
            <a:r>
              <a:rPr lang="tr-TR" altLang="tr-TR" smtClean="0"/>
              <a:t>Hekim/Hasta İlişkisi</a:t>
            </a:r>
          </a:p>
        </p:txBody>
      </p:sp>
      <p:sp>
        <p:nvSpPr>
          <p:cNvPr id="40963" name="Rectangle 3"/>
          <p:cNvSpPr>
            <a:spLocks noGrp="1" noChangeArrowheads="1"/>
          </p:cNvSpPr>
          <p:nvPr>
            <p:ph type="body" idx="1"/>
          </p:nvPr>
        </p:nvSpPr>
        <p:spPr/>
        <p:txBody>
          <a:bodyPr/>
          <a:lstStyle/>
          <a:p>
            <a:pPr eaLnBrk="1" hangingPunct="1"/>
            <a:endParaRPr lang="tr-TR" altLang="tr-TR" smtClean="0"/>
          </a:p>
          <a:p>
            <a:pPr eaLnBrk="1" hangingPunct="1"/>
            <a:r>
              <a:rPr lang="tr-TR" altLang="tr-TR" smtClean="0"/>
              <a:t>Vekalet sözleşmesi</a:t>
            </a:r>
          </a:p>
          <a:p>
            <a:pPr eaLnBrk="1" hangingPunct="1"/>
            <a:r>
              <a:rPr lang="tr-TR" altLang="tr-TR" smtClean="0"/>
              <a:t>Eser sözleşmesi</a:t>
            </a:r>
          </a:p>
        </p:txBody>
      </p:sp>
    </p:spTree>
    <p:extLst>
      <p:ext uri="{BB962C8B-B14F-4D97-AF65-F5344CB8AC3E}">
        <p14:creationId xmlns:p14="http://schemas.microsoft.com/office/powerpoint/2010/main" val="5531863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AutoShape 2"/>
          <p:cNvSpPr>
            <a:spLocks noGrp="1" noChangeArrowheads="1"/>
          </p:cNvSpPr>
          <p:nvPr>
            <p:ph type="title"/>
          </p:nvPr>
        </p:nvSpPr>
        <p:spPr/>
        <p:txBody>
          <a:bodyPr/>
          <a:lstStyle/>
          <a:p>
            <a:pPr eaLnBrk="1" hangingPunct="1"/>
            <a:r>
              <a:rPr lang="tr-TR" altLang="tr-TR" smtClean="0"/>
              <a:t>Yasal Dayanak</a:t>
            </a:r>
          </a:p>
        </p:txBody>
      </p:sp>
      <p:sp>
        <p:nvSpPr>
          <p:cNvPr id="41987" name="Rectangle 3"/>
          <p:cNvSpPr>
            <a:spLocks noGrp="1" noChangeArrowheads="1"/>
          </p:cNvSpPr>
          <p:nvPr>
            <p:ph type="body" idx="1"/>
          </p:nvPr>
        </p:nvSpPr>
        <p:spPr>
          <a:xfrm>
            <a:off x="827088" y="2349500"/>
            <a:ext cx="7693025" cy="3724275"/>
          </a:xfrm>
        </p:spPr>
        <p:txBody>
          <a:bodyPr/>
          <a:lstStyle/>
          <a:p>
            <a:pPr eaLnBrk="1" hangingPunct="1"/>
            <a:r>
              <a:rPr lang="tr-TR" altLang="tr-TR" smtClean="0"/>
              <a:t>Cenevre Bildirgesi</a:t>
            </a:r>
          </a:p>
          <a:p>
            <a:pPr eaLnBrk="1" hangingPunct="1"/>
            <a:r>
              <a:rPr lang="tr-TR" altLang="tr-TR" smtClean="0"/>
              <a:t>İnsan Hakları Evrensel Bildirgesi</a:t>
            </a:r>
          </a:p>
          <a:p>
            <a:pPr eaLnBrk="1" hangingPunct="1"/>
            <a:r>
              <a:rPr lang="tr-TR" altLang="tr-TR" smtClean="0"/>
              <a:t>Uluslararası Tıp Etiği Kuralları</a:t>
            </a:r>
          </a:p>
          <a:p>
            <a:pPr eaLnBrk="1" hangingPunct="1"/>
            <a:r>
              <a:rPr lang="tr-TR" altLang="tr-TR" smtClean="0"/>
              <a:t>Tababet Şuabatı Sanatlarının Tarzı İcrasına Dair Kanun</a:t>
            </a:r>
          </a:p>
          <a:p>
            <a:pPr eaLnBrk="1" hangingPunct="1"/>
            <a:r>
              <a:rPr lang="tr-TR" altLang="tr-TR" smtClean="0"/>
              <a:t>Tıbbi Deontoloji Tüzüğü</a:t>
            </a:r>
          </a:p>
          <a:p>
            <a:pPr eaLnBrk="1" hangingPunct="1"/>
            <a:r>
              <a:rPr lang="tr-TR" altLang="tr-TR" smtClean="0"/>
              <a:t>Hasta Hakları Yönetmeliği </a:t>
            </a:r>
          </a:p>
        </p:txBody>
      </p:sp>
    </p:spTree>
    <p:extLst>
      <p:ext uri="{BB962C8B-B14F-4D97-AF65-F5344CB8AC3E}">
        <p14:creationId xmlns:p14="http://schemas.microsoft.com/office/powerpoint/2010/main" val="16034583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AutoShape 2"/>
          <p:cNvSpPr>
            <a:spLocks noGrp="1" noChangeArrowheads="1"/>
          </p:cNvSpPr>
          <p:nvPr>
            <p:ph type="title"/>
          </p:nvPr>
        </p:nvSpPr>
        <p:spPr/>
        <p:txBody>
          <a:bodyPr/>
          <a:lstStyle/>
          <a:p>
            <a:pPr eaLnBrk="1" hangingPunct="1"/>
            <a:r>
              <a:rPr lang="tr-TR" altLang="tr-TR" smtClean="0"/>
              <a:t>Cenevre Bildirgesi</a:t>
            </a:r>
          </a:p>
        </p:txBody>
      </p:sp>
      <p:sp>
        <p:nvSpPr>
          <p:cNvPr id="43011" name="Rectangle 3"/>
          <p:cNvSpPr>
            <a:spLocks noGrp="1" noChangeArrowheads="1"/>
          </p:cNvSpPr>
          <p:nvPr>
            <p:ph type="body" idx="1"/>
          </p:nvPr>
        </p:nvSpPr>
        <p:spPr/>
        <p:txBody>
          <a:bodyPr/>
          <a:lstStyle/>
          <a:p>
            <a:pPr eaLnBrk="1" hangingPunct="1">
              <a:buFont typeface="Wingdings" pitchFamily="2" charset="2"/>
              <a:buNone/>
            </a:pPr>
            <a:r>
              <a:rPr lang="tr-TR" altLang="tr-TR" smtClean="0"/>
              <a:t>	Yaş, hastalık ya da engellilik, inanç, etnik köken, cinsiyet, milliyet, politik düşünce, ırk, cinsel seçim ya da toplumsal konuma göre değerlendirmeler hekimin göreviyle hastası arasına girmemeli</a:t>
            </a:r>
          </a:p>
        </p:txBody>
      </p:sp>
    </p:spTree>
    <p:extLst>
      <p:ext uri="{BB962C8B-B14F-4D97-AF65-F5344CB8AC3E}">
        <p14:creationId xmlns:p14="http://schemas.microsoft.com/office/powerpoint/2010/main" val="15483290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AutoShape 2"/>
          <p:cNvSpPr>
            <a:spLocks noGrp="1" noChangeArrowheads="1"/>
          </p:cNvSpPr>
          <p:nvPr>
            <p:ph type="title"/>
          </p:nvPr>
        </p:nvSpPr>
        <p:spPr/>
        <p:txBody>
          <a:bodyPr/>
          <a:lstStyle/>
          <a:p>
            <a:pPr eaLnBrk="1" hangingPunct="1"/>
            <a:r>
              <a:rPr lang="tr-TR" altLang="tr-TR" sz="3200" smtClean="0"/>
              <a:t>İnsan Hakları Evrensel Bildirgesi</a:t>
            </a:r>
          </a:p>
        </p:txBody>
      </p:sp>
      <p:sp>
        <p:nvSpPr>
          <p:cNvPr id="44035" name="Rectangle 3"/>
          <p:cNvSpPr>
            <a:spLocks noGrp="1" noChangeArrowheads="1"/>
          </p:cNvSpPr>
          <p:nvPr>
            <p:ph type="body" idx="1"/>
          </p:nvPr>
        </p:nvSpPr>
        <p:spPr/>
        <p:txBody>
          <a:bodyPr/>
          <a:lstStyle/>
          <a:p>
            <a:pPr eaLnBrk="1" hangingPunct="1">
              <a:buFont typeface="Wingdings" pitchFamily="2" charset="2"/>
              <a:buNone/>
            </a:pPr>
            <a:endParaRPr lang="tr-TR" altLang="tr-TR" smtClean="0"/>
          </a:p>
          <a:p>
            <a:pPr eaLnBrk="1" hangingPunct="1">
              <a:buFont typeface="Wingdings" pitchFamily="2" charset="2"/>
              <a:buNone/>
            </a:pPr>
            <a:r>
              <a:rPr lang="tr-TR" altLang="tr-TR" smtClean="0"/>
              <a:t>   </a:t>
            </a:r>
            <a:r>
              <a:rPr lang="tr-TR" altLang="en-US" smtClean="0"/>
              <a:t>“</a:t>
            </a:r>
            <a:r>
              <a:rPr lang="tr-TR" altLang="tr-TR" smtClean="0"/>
              <a:t>Tüm insanlar özgür doğar; onurları eş, hakları eşittir.</a:t>
            </a:r>
            <a:r>
              <a:rPr lang="tr-TR" altLang="en-US" smtClean="0"/>
              <a:t>”</a:t>
            </a:r>
            <a:endParaRPr lang="tr-TR" altLang="tr-TR" smtClean="0"/>
          </a:p>
        </p:txBody>
      </p:sp>
    </p:spTree>
    <p:extLst>
      <p:ext uri="{BB962C8B-B14F-4D97-AF65-F5344CB8AC3E}">
        <p14:creationId xmlns:p14="http://schemas.microsoft.com/office/powerpoint/2010/main" val="340936763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AutoShape 2"/>
          <p:cNvSpPr>
            <a:spLocks noGrp="1" noChangeArrowheads="1"/>
          </p:cNvSpPr>
          <p:nvPr>
            <p:ph type="title"/>
          </p:nvPr>
        </p:nvSpPr>
        <p:spPr/>
        <p:txBody>
          <a:bodyPr/>
          <a:lstStyle/>
          <a:p>
            <a:pPr eaLnBrk="1" hangingPunct="1"/>
            <a:r>
              <a:rPr lang="tr-TR" altLang="tr-TR" smtClean="0"/>
              <a:t>Hasta Hakları Yönetmeliği</a:t>
            </a:r>
          </a:p>
        </p:txBody>
      </p:sp>
      <p:sp>
        <p:nvSpPr>
          <p:cNvPr id="45059" name="Rectangle 3"/>
          <p:cNvSpPr>
            <a:spLocks noGrp="1" noChangeArrowheads="1"/>
          </p:cNvSpPr>
          <p:nvPr>
            <p:ph type="body" idx="1"/>
          </p:nvPr>
        </p:nvSpPr>
        <p:spPr/>
        <p:txBody>
          <a:bodyPr/>
          <a:lstStyle/>
          <a:p>
            <a:pPr eaLnBrk="1" hangingPunct="1">
              <a:buFont typeface="Wingdings" pitchFamily="2" charset="2"/>
              <a:buNone/>
            </a:pPr>
            <a:r>
              <a:rPr lang="tr-TR" altLang="tr-TR" smtClean="0">
                <a:latin typeface="Times New Roman" pitchFamily="18" charset="0"/>
              </a:rPr>
              <a:t>	</a:t>
            </a:r>
          </a:p>
          <a:p>
            <a:pPr eaLnBrk="1" hangingPunct="1">
              <a:buFont typeface="Wingdings" pitchFamily="2" charset="2"/>
              <a:buNone/>
            </a:pPr>
            <a:r>
              <a:rPr lang="tr-TR" altLang="tr-TR" smtClean="0">
                <a:latin typeface="Times New Roman" pitchFamily="18" charset="0"/>
              </a:rPr>
              <a:t>	</a:t>
            </a:r>
            <a:r>
              <a:rPr lang="tr-TR" altLang="tr-TR" smtClean="0"/>
              <a:t>Irk, dil, din ve mezhep, cinsiyet, siyasi düşünce, felsefi inanç ve ekonomik ve sosyal durum farklılıkları dikkate alınamaz </a:t>
            </a:r>
          </a:p>
          <a:p>
            <a:pPr eaLnBrk="1" hangingPunct="1">
              <a:buFont typeface="Wingdings" pitchFamily="2" charset="2"/>
              <a:buNone/>
            </a:pPr>
            <a:endParaRPr lang="tr-TR" altLang="tr-TR" smtClean="0"/>
          </a:p>
        </p:txBody>
      </p:sp>
    </p:spTree>
    <p:extLst>
      <p:ext uri="{BB962C8B-B14F-4D97-AF65-F5344CB8AC3E}">
        <p14:creationId xmlns:p14="http://schemas.microsoft.com/office/powerpoint/2010/main" val="8147438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AutoShape 2"/>
          <p:cNvSpPr>
            <a:spLocks noGrp="1" noChangeArrowheads="1"/>
          </p:cNvSpPr>
          <p:nvPr>
            <p:ph type="title"/>
          </p:nvPr>
        </p:nvSpPr>
        <p:spPr/>
        <p:txBody>
          <a:bodyPr/>
          <a:lstStyle/>
          <a:p>
            <a:pPr eaLnBrk="1" hangingPunct="1"/>
            <a:r>
              <a:rPr lang="tr-TR" altLang="tr-TR" smtClean="0"/>
              <a:t>Hastanın Yapması Gerekenler</a:t>
            </a:r>
          </a:p>
        </p:txBody>
      </p:sp>
      <p:sp>
        <p:nvSpPr>
          <p:cNvPr id="46083" name="Rectangle 3"/>
          <p:cNvSpPr>
            <a:spLocks noGrp="1" noChangeArrowheads="1"/>
          </p:cNvSpPr>
          <p:nvPr>
            <p:ph type="body" idx="1"/>
          </p:nvPr>
        </p:nvSpPr>
        <p:spPr/>
        <p:txBody>
          <a:bodyPr/>
          <a:lstStyle/>
          <a:p>
            <a:pPr eaLnBrk="1" hangingPunct="1"/>
            <a:r>
              <a:rPr lang="tr-TR" altLang="tr-TR" smtClean="0"/>
              <a:t>Hekimin reçete ve önerilerine uymak</a:t>
            </a:r>
          </a:p>
          <a:p>
            <a:pPr eaLnBrk="1" hangingPunct="1"/>
            <a:r>
              <a:rPr lang="tr-TR" altLang="tr-TR" smtClean="0"/>
              <a:t>Anlayamadığı konuları sormak</a:t>
            </a:r>
          </a:p>
          <a:p>
            <a:pPr eaLnBrk="1" hangingPunct="1"/>
            <a:r>
              <a:rPr lang="tr-TR" altLang="tr-TR" smtClean="0"/>
              <a:t>Hastalığıyla ilgili bilgileri tam ve eksiksiz vermek</a:t>
            </a:r>
          </a:p>
          <a:p>
            <a:pPr eaLnBrk="1" hangingPunct="1"/>
            <a:r>
              <a:rPr lang="tr-TR" altLang="tr-TR" smtClean="0"/>
              <a:t>Başvurduğu sağlık kuruluşunun kurallarına uymak</a:t>
            </a:r>
          </a:p>
        </p:txBody>
      </p:sp>
    </p:spTree>
    <p:extLst>
      <p:ext uri="{BB962C8B-B14F-4D97-AF65-F5344CB8AC3E}">
        <p14:creationId xmlns:p14="http://schemas.microsoft.com/office/powerpoint/2010/main" val="31969194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AutoShape 5"/>
          <p:cNvSpPr>
            <a:spLocks noGrp="1" noChangeArrowheads="1"/>
          </p:cNvSpPr>
          <p:nvPr>
            <p:ph type="title"/>
          </p:nvPr>
        </p:nvSpPr>
        <p:spPr/>
        <p:txBody>
          <a:bodyPr/>
          <a:lstStyle/>
          <a:p>
            <a:pPr eaLnBrk="1" hangingPunct="1"/>
            <a:r>
              <a:rPr lang="tr-TR" altLang="tr-TR" smtClean="0"/>
              <a:t>Bergama Asklepionu</a:t>
            </a:r>
          </a:p>
        </p:txBody>
      </p:sp>
      <p:pic>
        <p:nvPicPr>
          <p:cNvPr id="47107" name="Picture 4" descr="ask4.jpg (7824 bytes)"/>
          <p:cNvPicPr>
            <a:picLocks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547813" y="2420938"/>
            <a:ext cx="6480175" cy="4248150"/>
          </a:xfrm>
          <a:noFill/>
        </p:spPr>
      </p:pic>
    </p:spTree>
    <p:extLst>
      <p:ext uri="{BB962C8B-B14F-4D97-AF65-F5344CB8AC3E}">
        <p14:creationId xmlns:p14="http://schemas.microsoft.com/office/powerpoint/2010/main" val="42187493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AutoShape 2"/>
          <p:cNvSpPr>
            <a:spLocks noGrp="1" noChangeArrowheads="1"/>
          </p:cNvSpPr>
          <p:nvPr>
            <p:ph type="title"/>
          </p:nvPr>
        </p:nvSpPr>
        <p:spPr/>
        <p:txBody>
          <a:bodyPr/>
          <a:lstStyle/>
          <a:p>
            <a:pPr eaLnBrk="1" hangingPunct="1"/>
            <a:r>
              <a:rPr lang="tr-TR" altLang="tr-TR" smtClean="0"/>
              <a:t>İkilem Yaşanan Durumlar</a:t>
            </a:r>
          </a:p>
        </p:txBody>
      </p:sp>
      <p:sp>
        <p:nvSpPr>
          <p:cNvPr id="48131" name="Rectangle 3"/>
          <p:cNvSpPr>
            <a:spLocks noGrp="1" noChangeArrowheads="1"/>
          </p:cNvSpPr>
          <p:nvPr>
            <p:ph type="body" idx="1"/>
          </p:nvPr>
        </p:nvSpPr>
        <p:spPr/>
        <p:txBody>
          <a:bodyPr/>
          <a:lstStyle/>
          <a:p>
            <a:pPr eaLnBrk="1" hangingPunct="1"/>
            <a:r>
              <a:rPr lang="tr-TR" altLang="tr-TR" smtClean="0"/>
              <a:t>Hastanın kendine zararlı olanı tercih etmesi</a:t>
            </a:r>
          </a:p>
          <a:p>
            <a:pPr eaLnBrk="1" hangingPunct="1"/>
            <a:r>
              <a:rPr lang="tr-TR" altLang="tr-TR" smtClean="0"/>
              <a:t>Çocuk/karar verme yetisi olmayan hastalar</a:t>
            </a:r>
          </a:p>
          <a:p>
            <a:pPr eaLnBrk="1" hangingPunct="1"/>
            <a:r>
              <a:rPr lang="tr-TR" altLang="tr-TR" smtClean="0"/>
              <a:t>Yaşamın başlangıcına ilişkin kararlar</a:t>
            </a:r>
          </a:p>
          <a:p>
            <a:pPr eaLnBrk="1" hangingPunct="1"/>
            <a:r>
              <a:rPr lang="tr-TR" altLang="tr-TR" smtClean="0"/>
              <a:t>Yaşamın sonuna ilişkin kararlar</a:t>
            </a:r>
          </a:p>
        </p:txBody>
      </p:sp>
    </p:spTree>
    <p:extLst>
      <p:ext uri="{BB962C8B-B14F-4D97-AF65-F5344CB8AC3E}">
        <p14:creationId xmlns:p14="http://schemas.microsoft.com/office/powerpoint/2010/main" val="21779747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AutoShape 2"/>
          <p:cNvSpPr>
            <a:spLocks noGrp="1" noChangeArrowheads="1"/>
          </p:cNvSpPr>
          <p:nvPr>
            <p:ph type="title"/>
          </p:nvPr>
        </p:nvSpPr>
        <p:spPr/>
        <p:txBody>
          <a:bodyPr/>
          <a:lstStyle/>
          <a:p>
            <a:pPr eaLnBrk="1" hangingPunct="1"/>
            <a:r>
              <a:rPr lang="tr-TR" altLang="tr-TR" smtClean="0"/>
              <a:t>Hekim/Hasta İlişkisinin Bitmesi</a:t>
            </a:r>
          </a:p>
        </p:txBody>
      </p:sp>
      <p:sp>
        <p:nvSpPr>
          <p:cNvPr id="49155" name="Rectangle 3"/>
          <p:cNvSpPr>
            <a:spLocks noGrp="1" noChangeArrowheads="1"/>
          </p:cNvSpPr>
          <p:nvPr>
            <p:ph type="body" idx="1"/>
          </p:nvPr>
        </p:nvSpPr>
        <p:spPr/>
        <p:txBody>
          <a:bodyPr/>
          <a:lstStyle/>
          <a:p>
            <a:pPr eaLnBrk="1" hangingPunct="1"/>
            <a:endParaRPr lang="tr-TR" altLang="tr-TR" smtClean="0"/>
          </a:p>
          <a:p>
            <a:pPr eaLnBrk="1" hangingPunct="1"/>
            <a:r>
              <a:rPr lang="tr-TR" altLang="tr-TR" smtClean="0"/>
              <a:t>Hastanın başka bir hekimi istemesi</a:t>
            </a:r>
          </a:p>
          <a:p>
            <a:pPr eaLnBrk="1" hangingPunct="1"/>
            <a:r>
              <a:rPr lang="tr-TR" altLang="tr-TR" smtClean="0"/>
              <a:t>Hekimin hastayı istememesi</a:t>
            </a:r>
          </a:p>
          <a:p>
            <a:pPr eaLnBrk="1" hangingPunct="1"/>
            <a:r>
              <a:rPr lang="tr-TR" altLang="tr-TR" smtClean="0"/>
              <a:t>Hekimin diğer bir branşa yönlendirmesi</a:t>
            </a:r>
          </a:p>
        </p:txBody>
      </p:sp>
    </p:spTree>
    <p:extLst>
      <p:ext uri="{BB962C8B-B14F-4D97-AF65-F5344CB8AC3E}">
        <p14:creationId xmlns:p14="http://schemas.microsoft.com/office/powerpoint/2010/main" val="33095392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1 Başlık"/>
          <p:cNvSpPr>
            <a:spLocks noGrp="1"/>
          </p:cNvSpPr>
          <p:nvPr>
            <p:ph type="title"/>
          </p:nvPr>
        </p:nvSpPr>
        <p:spPr>
          <a:xfrm>
            <a:off x="1116013" y="981075"/>
            <a:ext cx="4608512" cy="760413"/>
          </a:xfrm>
        </p:spPr>
        <p:txBody>
          <a:bodyPr/>
          <a:lstStyle/>
          <a:p>
            <a:r>
              <a:rPr lang="tr-TR" altLang="tr-TR" sz="3200" smtClean="0">
                <a:cs typeface="Times New Roman" pitchFamily="18" charset="0"/>
              </a:rPr>
              <a:t>Kaynaklar</a:t>
            </a:r>
          </a:p>
        </p:txBody>
      </p:sp>
      <p:sp>
        <p:nvSpPr>
          <p:cNvPr id="50179" name="2 İçerik Yer Tutucusu"/>
          <p:cNvSpPr>
            <a:spLocks noGrp="1"/>
          </p:cNvSpPr>
          <p:nvPr>
            <p:ph idx="1"/>
          </p:nvPr>
        </p:nvSpPr>
        <p:spPr>
          <a:xfrm>
            <a:off x="684213" y="2251075"/>
            <a:ext cx="8229600" cy="4606925"/>
          </a:xfrm>
        </p:spPr>
        <p:txBody>
          <a:bodyPr/>
          <a:lstStyle/>
          <a:p>
            <a:r>
              <a:rPr lang="tr-TR" altLang="tr-TR" sz="2000" smtClean="0">
                <a:cs typeface="Times New Roman" pitchFamily="18" charset="0"/>
              </a:rPr>
              <a:t>F. Başak ÇAKMAK/Bilal GÜNENÇ, İnönü Üniversitesi Tıp Fakültesi, çeviri</a:t>
            </a:r>
          </a:p>
          <a:p>
            <a:r>
              <a:rPr lang="tr-TR" altLang="tr-TR" sz="2000" smtClean="0">
                <a:cs typeface="Times New Roman" pitchFamily="18" charset="0"/>
              </a:rPr>
              <a:t>Tolga GÜVEN, Marmara Üniversitesi Tıp Tarihi ve Etik AD ders notları</a:t>
            </a:r>
          </a:p>
          <a:p>
            <a:r>
              <a:rPr lang="tr-TR" altLang="tr-TR" sz="2000" smtClean="0">
                <a:cs typeface="Times New Roman" pitchFamily="18" charset="0"/>
              </a:rPr>
              <a:t>Gürkan SERT, Hasta Hakları</a:t>
            </a:r>
          </a:p>
          <a:p>
            <a:r>
              <a:rPr lang="tr-TR" altLang="tr-TR" sz="2000" smtClean="0">
                <a:cs typeface="Times New Roman" pitchFamily="18" charset="0"/>
              </a:rPr>
              <a:t>Robert M VEATCH, Medical Ethics</a:t>
            </a:r>
          </a:p>
          <a:p>
            <a:r>
              <a:rPr lang="tr-TR" altLang="tr-TR" sz="2000" smtClean="0">
                <a:cs typeface="Times New Roman" pitchFamily="18" charset="0"/>
              </a:rPr>
              <a:t>Emine ATABEK, Mebrure DEĞER, Tıbbi Deontoloji Konuları</a:t>
            </a:r>
          </a:p>
          <a:p>
            <a:r>
              <a:rPr lang="tr-TR" altLang="tr-TR" sz="2000" smtClean="0">
                <a:cs typeface="Times New Roman" pitchFamily="18" charset="0"/>
              </a:rPr>
              <a:t>Hasta Hakları Yönetmeliği, 1998</a:t>
            </a:r>
          </a:p>
          <a:p>
            <a:r>
              <a:rPr lang="tr-TR" altLang="tr-TR" sz="2000" smtClean="0">
                <a:cs typeface="Times New Roman" pitchFamily="18" charset="0"/>
              </a:rPr>
              <a:t>Klinik Araştırmalar Hakkında Yönetmelik, 2011</a:t>
            </a:r>
          </a:p>
          <a:p>
            <a:r>
              <a:rPr lang="tr-TR" altLang="tr-TR" sz="2000" smtClean="0">
                <a:cs typeface="Times New Roman" pitchFamily="18" charset="0"/>
              </a:rPr>
              <a:t>Çağlar Boyu Tıp, Roche Yayınları</a:t>
            </a:r>
          </a:p>
          <a:p>
            <a:r>
              <a:rPr lang="tr-TR" altLang="tr-TR" sz="2000" u="sng" smtClean="0">
                <a:cs typeface="Times New Roman" pitchFamily="18" charset="0"/>
                <a:hlinkClick r:id="rId2"/>
              </a:rPr>
              <a:t>http://en.wikipedia.org/wiki/Main_Page</a:t>
            </a:r>
            <a:endParaRPr lang="tr-TR" altLang="tr-TR" sz="2000" smtClean="0">
              <a:cs typeface="Times New Roman" pitchFamily="18" charset="0"/>
            </a:endParaRPr>
          </a:p>
          <a:p>
            <a:endParaRPr lang="tr-TR" altLang="tr-TR" smtClean="0"/>
          </a:p>
        </p:txBody>
      </p:sp>
    </p:spTree>
    <p:extLst>
      <p:ext uri="{BB962C8B-B14F-4D97-AF65-F5344CB8AC3E}">
        <p14:creationId xmlns:p14="http://schemas.microsoft.com/office/powerpoint/2010/main" val="1612731816"/>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psüller">
  <a:themeElements>
    <a:clrScheme name="Kapsüller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fontScheme name="Kapsüller">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Kapsüller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clrMap bg1="lt1" tx1="dk1" bg2="lt2" tx2="dk2" accent1="accent1" accent2="accent2" accent3="accent3" accent4="accent4" accent5="accent5" accent6="accent6" hlink="hlink" folHlink="folHlink"/>
    </a:extraClrScheme>
    <a:extraClrScheme>
      <a:clrScheme name="Kapsüller 2">
        <a:dk1>
          <a:srgbClr val="000000"/>
        </a:dk1>
        <a:lt1>
          <a:srgbClr val="FFFFFF"/>
        </a:lt1>
        <a:dk2>
          <a:srgbClr val="000000"/>
        </a:dk2>
        <a:lt2>
          <a:srgbClr val="808000"/>
        </a:lt2>
        <a:accent1>
          <a:srgbClr val="FFCC99"/>
        </a:accent1>
        <a:accent2>
          <a:srgbClr val="99CC00"/>
        </a:accent2>
        <a:accent3>
          <a:srgbClr val="FFFFFF"/>
        </a:accent3>
        <a:accent4>
          <a:srgbClr val="000000"/>
        </a:accent4>
        <a:accent5>
          <a:srgbClr val="FFE2CA"/>
        </a:accent5>
        <a:accent6>
          <a:srgbClr val="8AB900"/>
        </a:accent6>
        <a:hlink>
          <a:srgbClr val="336600"/>
        </a:hlink>
        <a:folHlink>
          <a:srgbClr val="FFCC00"/>
        </a:folHlink>
      </a:clrScheme>
      <a:clrMap bg1="lt1" tx1="dk1" bg2="lt2" tx2="dk2" accent1="accent1" accent2="accent2" accent3="accent3" accent4="accent4" accent5="accent5" accent6="accent6" hlink="hlink" folHlink="folHlink"/>
    </a:extraClrScheme>
    <a:extraClrScheme>
      <a:clrScheme name="Kapsüller 3">
        <a:dk1>
          <a:srgbClr val="006699"/>
        </a:dk1>
        <a:lt1>
          <a:srgbClr val="FFFFFF"/>
        </a:lt1>
        <a:dk2>
          <a:srgbClr val="6699FF"/>
        </a:dk2>
        <a:lt2>
          <a:srgbClr val="FFFFFF"/>
        </a:lt2>
        <a:accent1>
          <a:srgbClr val="33CCCC"/>
        </a:accent1>
        <a:accent2>
          <a:srgbClr val="006699"/>
        </a:accent2>
        <a:accent3>
          <a:srgbClr val="B8CAFF"/>
        </a:accent3>
        <a:accent4>
          <a:srgbClr val="DADADA"/>
        </a:accent4>
        <a:accent5>
          <a:srgbClr val="ADE2E2"/>
        </a:accent5>
        <a:accent6>
          <a:srgbClr val="005C8A"/>
        </a:accent6>
        <a:hlink>
          <a:srgbClr val="99CC00"/>
        </a:hlink>
        <a:folHlink>
          <a:srgbClr val="FFFFCC"/>
        </a:folHlink>
      </a:clrScheme>
      <a:clrMap bg1="dk2" tx1="lt1" bg2="dk1" tx2="lt2" accent1="accent1" accent2="accent2" accent3="accent3" accent4="accent4" accent5="accent5" accent6="accent6" hlink="hlink" folHlink="folHlink"/>
    </a:extraClrScheme>
    <a:extraClrScheme>
      <a:clrScheme name="Kapsüller 4">
        <a:dk1>
          <a:srgbClr val="000000"/>
        </a:dk1>
        <a:lt1>
          <a:srgbClr val="FFFFFF"/>
        </a:lt1>
        <a:dk2>
          <a:srgbClr val="9900CC"/>
        </a:dk2>
        <a:lt2>
          <a:srgbClr val="006600"/>
        </a:lt2>
        <a:accent1>
          <a:srgbClr val="33CC33"/>
        </a:accent1>
        <a:accent2>
          <a:srgbClr val="FFCC66"/>
        </a:accent2>
        <a:accent3>
          <a:srgbClr val="FFFFFF"/>
        </a:accent3>
        <a:accent4>
          <a:srgbClr val="000000"/>
        </a:accent4>
        <a:accent5>
          <a:srgbClr val="ADE2AD"/>
        </a:accent5>
        <a:accent6>
          <a:srgbClr val="E7B95C"/>
        </a:accent6>
        <a:hlink>
          <a:srgbClr val="0033CC"/>
        </a:hlink>
        <a:folHlink>
          <a:srgbClr val="CC0066"/>
        </a:folHlink>
      </a:clrScheme>
      <a:clrMap bg1="lt1" tx1="dk1" bg2="lt2" tx2="dk2" accent1="accent1" accent2="accent2" accent3="accent3" accent4="accent4" accent5="accent5" accent6="accent6" hlink="hlink" folHlink="folHlink"/>
    </a:extraClrScheme>
    <a:extraClrScheme>
      <a:clrScheme name="Kapsüller 5">
        <a:dk1>
          <a:srgbClr val="000066"/>
        </a:dk1>
        <a:lt1>
          <a:srgbClr val="FFFFFF"/>
        </a:lt1>
        <a:dk2>
          <a:srgbClr val="336699"/>
        </a:dk2>
        <a:lt2>
          <a:srgbClr val="FFFFEB"/>
        </a:lt2>
        <a:accent1>
          <a:srgbClr val="99CCFF"/>
        </a:accent1>
        <a:accent2>
          <a:srgbClr val="9999FF"/>
        </a:accent2>
        <a:accent3>
          <a:srgbClr val="ADB8CA"/>
        </a:accent3>
        <a:accent4>
          <a:srgbClr val="DADADA"/>
        </a:accent4>
        <a:accent5>
          <a:srgbClr val="CAE2FF"/>
        </a:accent5>
        <a:accent6>
          <a:srgbClr val="8A8A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Kapsüller 6">
        <a:dk1>
          <a:srgbClr val="808000"/>
        </a:dk1>
        <a:lt1>
          <a:srgbClr val="FFFFFF"/>
        </a:lt1>
        <a:dk2>
          <a:srgbClr val="006666"/>
        </a:dk2>
        <a:lt2>
          <a:srgbClr val="FFFFFF"/>
        </a:lt2>
        <a:accent1>
          <a:srgbClr val="FFCC66"/>
        </a:accent1>
        <a:accent2>
          <a:srgbClr val="00ACA8"/>
        </a:accent2>
        <a:accent3>
          <a:srgbClr val="AAB8B8"/>
        </a:accent3>
        <a:accent4>
          <a:srgbClr val="DADADA"/>
        </a:accent4>
        <a:accent5>
          <a:srgbClr val="FFE2B8"/>
        </a:accent5>
        <a:accent6>
          <a:srgbClr val="009B98"/>
        </a:accent6>
        <a:hlink>
          <a:srgbClr val="CCCC00"/>
        </a:hlink>
        <a:folHlink>
          <a:srgbClr val="33CCCC"/>
        </a:folHlink>
      </a:clrScheme>
      <a:clrMap bg1="dk2" tx1="lt1" bg2="dk1" tx2="lt2" accent1="accent1" accent2="accent2" accent3="accent3" accent4="accent4" accent5="accent5" accent6="accent6" hlink="hlink" folHlink="folHlink"/>
    </a:extraClrScheme>
    <a:extraClrScheme>
      <a:clrScheme name="Kapsüller 7">
        <a:dk1>
          <a:srgbClr val="FFFFCC"/>
        </a:dk1>
        <a:lt1>
          <a:srgbClr val="FFFFFF"/>
        </a:lt1>
        <a:dk2>
          <a:srgbClr val="660033"/>
        </a:dk2>
        <a:lt2>
          <a:srgbClr val="FFFFFF"/>
        </a:lt2>
        <a:accent1>
          <a:srgbClr val="FF9900"/>
        </a:accent1>
        <a:accent2>
          <a:srgbClr val="CC3300"/>
        </a:accent2>
        <a:accent3>
          <a:srgbClr val="B8AAAD"/>
        </a:accent3>
        <a:accent4>
          <a:srgbClr val="DADADA"/>
        </a:accent4>
        <a:accent5>
          <a:srgbClr val="FFCAAA"/>
        </a:accent5>
        <a:accent6>
          <a:srgbClr val="B92D00"/>
        </a:accent6>
        <a:hlink>
          <a:srgbClr val="FFCC00"/>
        </a:hlink>
        <a:folHlink>
          <a:srgbClr val="FFCC99"/>
        </a:folHlink>
      </a:clrScheme>
      <a:clrMap bg1="dk2" tx1="lt1" bg2="dk1" tx2="lt2" accent1="accent1" accent2="accent2" accent3="accent3" accent4="accent4" accent5="accent5" accent6="accent6" hlink="hlink" folHlink="folHlink"/>
    </a:extraClrScheme>
    <a:extraClrScheme>
      <a:clrScheme name="Kapsüller 8">
        <a:dk1>
          <a:srgbClr val="FF0000"/>
        </a:dk1>
        <a:lt1>
          <a:srgbClr val="FFFFFF"/>
        </a:lt1>
        <a:dk2>
          <a:srgbClr val="000000"/>
        </a:dk2>
        <a:lt2>
          <a:srgbClr val="FFFFFF"/>
        </a:lt2>
        <a:accent1>
          <a:srgbClr val="FFCC00"/>
        </a:accent1>
        <a:accent2>
          <a:srgbClr val="CC3300"/>
        </a:accent2>
        <a:accent3>
          <a:srgbClr val="AAAAAA"/>
        </a:accent3>
        <a:accent4>
          <a:srgbClr val="DADADA"/>
        </a:accent4>
        <a:accent5>
          <a:srgbClr val="FFE2AA"/>
        </a:accent5>
        <a:accent6>
          <a:srgbClr val="B92D00"/>
        </a:accent6>
        <a:hlink>
          <a:srgbClr val="FF6600"/>
        </a:hlink>
        <a:folHlink>
          <a:srgbClr val="FF7C8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0</TotalTime>
  <Words>929</Words>
  <Application>Microsoft Office PowerPoint</Application>
  <PresentationFormat>Ekran Gösterisi (4:3)</PresentationFormat>
  <Paragraphs>152</Paragraphs>
  <Slides>47</Slides>
  <Notes>0</Notes>
  <HiddenSlides>0</HiddenSlides>
  <MMClips>0</MMClips>
  <ScaleCrop>false</ScaleCrop>
  <HeadingPairs>
    <vt:vector size="4" baseType="variant">
      <vt:variant>
        <vt:lpstr>Tema</vt:lpstr>
      </vt:variant>
      <vt:variant>
        <vt:i4>2</vt:i4>
      </vt:variant>
      <vt:variant>
        <vt:lpstr>Slayt Başlıkları</vt:lpstr>
      </vt:variant>
      <vt:variant>
        <vt:i4>47</vt:i4>
      </vt:variant>
    </vt:vector>
  </HeadingPairs>
  <TitlesOfParts>
    <vt:vector size="49" baseType="lpstr">
      <vt:lpstr>Ofis Teması</vt:lpstr>
      <vt:lpstr>Kapsüller</vt:lpstr>
      <vt:lpstr>HEKİM/HASTA İLİŞKİSİ</vt:lpstr>
      <vt:lpstr>PowerPoint Sunusu</vt:lpstr>
      <vt:lpstr>PowerPoint Sunusu</vt:lpstr>
      <vt:lpstr>PowerPoint Sunusu</vt:lpstr>
      <vt:lpstr>PowerPoint Sunusu</vt:lpstr>
      <vt:lpstr>Bir hekimin hasta ile doğru ve başarılı bir iletişim kurabilmesi için;</vt:lpstr>
      <vt:lpstr>Hastaya ait sorunlar</vt:lpstr>
      <vt:lpstr>Hekime ait sorunlar</vt:lpstr>
      <vt:lpstr>Hastalar ne ister?</vt:lpstr>
      <vt:lpstr>Hekimler ne ister?</vt:lpstr>
      <vt:lpstr>PowerPoint Sunusu</vt:lpstr>
      <vt:lpstr>Hasta-hekim ilişkisini olumsuz etkileyen bir çok neden vardır. Bunlar şöyle sıralanabilir:</vt:lpstr>
      <vt:lpstr>Hekim/Hasta İlişkisinin Unsurları</vt:lpstr>
      <vt:lpstr>PowerPoint Sunusu</vt:lpstr>
      <vt:lpstr>Peki iletişim nedir?</vt:lpstr>
      <vt:lpstr>Peki iletişim bir beceri midir, herkeste var olan bir şey midir? </vt:lpstr>
      <vt:lpstr>Prof. Dr. Necdet Altun: </vt:lpstr>
      <vt:lpstr>Prof. Dr. Necdet Altun:</vt:lpstr>
      <vt:lpstr>Hastaya ait özellikler </vt:lpstr>
      <vt:lpstr>PowerPoint Sunusu</vt:lpstr>
      <vt:lpstr>Hekime ait özellikler</vt:lpstr>
      <vt:lpstr>PowerPoint Sunusu</vt:lpstr>
      <vt:lpstr>    Bir hekimin hasta ile doğru ve başarılı bir iletişim kurabilmesi için; </vt:lpstr>
      <vt:lpstr>PowerPoint Sunusu</vt:lpstr>
      <vt:lpstr>PowerPoint Sunusu</vt:lpstr>
      <vt:lpstr>PowerPoint Sunusu</vt:lpstr>
      <vt:lpstr>Hasta-hekim ilişkisi modelleri</vt:lpstr>
      <vt:lpstr>  Buyurgan hekim davranışı</vt:lpstr>
      <vt:lpstr>Buyurgan hekim davranışı</vt:lpstr>
      <vt:lpstr>Buyurgan hekim davranışı</vt:lpstr>
      <vt:lpstr>Danışman hekim davranışı</vt:lpstr>
      <vt:lpstr>Danışman hekim davranışı</vt:lpstr>
      <vt:lpstr>Danışman hekim davranışı</vt:lpstr>
      <vt:lpstr>   Katılımcı yaklaşım modeli</vt:lpstr>
      <vt:lpstr>  Katılımcı yaklaşım modeli</vt:lpstr>
      <vt:lpstr>   Katılımcı yaklaşım modeli</vt:lpstr>
      <vt:lpstr>   Katılımcı yaklaşım modeli</vt:lpstr>
      <vt:lpstr>Hekim/Hasta İlişkisi</vt:lpstr>
      <vt:lpstr>Yasal Dayanak</vt:lpstr>
      <vt:lpstr>Cenevre Bildirgesi</vt:lpstr>
      <vt:lpstr>İnsan Hakları Evrensel Bildirgesi</vt:lpstr>
      <vt:lpstr>Hasta Hakları Yönetmeliği</vt:lpstr>
      <vt:lpstr>Hastanın Yapması Gerekenler</vt:lpstr>
      <vt:lpstr>Bergama Asklepionu</vt:lpstr>
      <vt:lpstr>İkilem Yaşanan Durumlar</vt:lpstr>
      <vt:lpstr>Hekim/Hasta İlişkisinin Bitmesi</vt:lpstr>
      <vt:lpstr>Kaynaklar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HEKİM/HASTA İLİŞKİSİ</dc:title>
  <dc:creator>Acer</dc:creator>
  <cp:lastModifiedBy>Acer</cp:lastModifiedBy>
  <cp:revision>1</cp:revision>
  <dcterms:created xsi:type="dcterms:W3CDTF">2020-03-03T06:57:41Z</dcterms:created>
  <dcterms:modified xsi:type="dcterms:W3CDTF">2020-03-03T06:58:56Z</dcterms:modified>
</cp:coreProperties>
</file>